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4" r:id="rId2"/>
    <p:sldId id="257" r:id="rId3"/>
    <p:sldId id="258" r:id="rId4"/>
    <p:sldId id="260" r:id="rId5"/>
    <p:sldId id="261" r:id="rId6"/>
    <p:sldId id="275" r:id="rId7"/>
    <p:sldId id="304" r:id="rId8"/>
    <p:sldId id="287" r:id="rId9"/>
    <p:sldId id="292" r:id="rId10"/>
    <p:sldId id="284" r:id="rId11"/>
    <p:sldId id="282" r:id="rId12"/>
    <p:sldId id="283" r:id="rId13"/>
    <p:sldId id="306" r:id="rId14"/>
    <p:sldId id="305" r:id="rId15"/>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451022-C1F5-47DA-B830-2C8FA1FE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A52F2FD8-E5A8-4492-8DF2-4D8D2365B5F5}"/>
              </a:ext>
            </a:extLst>
          </p:cNvPr>
          <p:cNvSpPr txBox="1"/>
          <p:nvPr/>
        </p:nvSpPr>
        <p:spPr>
          <a:xfrm>
            <a:off x="1611041" y="3125675"/>
            <a:ext cx="5921917" cy="523220"/>
          </a:xfrm>
          <a:prstGeom prst="rect">
            <a:avLst/>
          </a:prstGeom>
          <a:noFill/>
        </p:spPr>
        <p:txBody>
          <a:bodyPr wrap="square">
            <a:spAutoFit/>
          </a:bodyPr>
          <a:lstStyle/>
          <a:p>
            <a:r>
              <a:rPr lang="en-US" sz="2800" b="1" i="0" dirty="0">
                <a:solidFill>
                  <a:srgbClr val="FF0000"/>
                </a:solidFill>
                <a:effectLst/>
                <a:latin typeface="Arial" panose="020B0604020202020204" pitchFamily="34" charset="0"/>
              </a:rPr>
              <a:t>CHÚA NHẬT IV THƯỜNG NIÊN A</a:t>
            </a:r>
            <a:endParaRPr lang="en-US" sz="2800" b="1" dirty="0">
              <a:solidFill>
                <a:srgbClr val="FF0000"/>
              </a:solidFill>
            </a:endParaRPr>
          </a:p>
        </p:txBody>
      </p:sp>
      <p:pic>
        <p:nvPicPr>
          <p:cNvPr id="10" name="Picture 9">
            <a:extLst>
              <a:ext uri="{FF2B5EF4-FFF2-40B4-BE49-F238E27FC236}">
                <a16:creationId xmlns:a16="http://schemas.microsoft.com/office/drawing/2014/main" id="{6B8DFD77-AAD8-4BBD-B435-CDC4A44D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32" y="294596"/>
            <a:ext cx="1105509" cy="110550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8" y="17451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4" y="814006"/>
            <a:ext cx="8261969" cy="4154984"/>
          </a:xfrm>
          <a:prstGeom prst="rect">
            <a:avLst/>
          </a:prstGeom>
          <a:noFill/>
        </p:spPr>
        <p:txBody>
          <a:bodyPr wrap="square">
            <a:spAutoFit/>
          </a:bodyPr>
          <a:lstStyle/>
          <a:p>
            <a:pPr algn="just"/>
            <a:r>
              <a:rPr lang="vi-VN" sz="4400" b="1" i="0" dirty="0">
                <a:solidFill>
                  <a:schemeClr val="bg1"/>
                </a:solidFill>
                <a:effectLst/>
                <a:latin typeface="Arial" panose="020B0604020202020204" pitchFamily="34" charset="0"/>
              </a:rPr>
              <a:t>Xin cho tôi tớ Chúa được thấy long nhan dịu hiền, xin cứu độ tôi theo lượng từ bi của Chúa. Lạy Chúa, xin đừng để tôi phải hổ ngươi vì đã kêu cầu Chúa.</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549624" y="1708870"/>
            <a:ext cx="6340110" cy="1200329"/>
          </a:xfrm>
          <a:prstGeom prst="rect">
            <a:avLst/>
          </a:prstGeom>
          <a:noFill/>
        </p:spPr>
        <p:txBody>
          <a:bodyPr wrap="square">
            <a:spAutoFit/>
          </a:bodyPr>
          <a:lstStyle/>
          <a:p>
            <a:pPr algn="ctr"/>
            <a:r>
              <a:rPr lang="en-US" sz="7200" b="1" dirty="0">
                <a:solidFill>
                  <a:srgbClr val="FFFF00"/>
                </a:solidFill>
                <a:effectLst/>
                <a:latin typeface="Arial" panose="020B0604020202020204" pitchFamily="34" charset="0"/>
                <a:cs typeface="Arial" panose="020B0604020202020204" pitchFamily="34" charset="0"/>
              </a:rPr>
              <a:t>CA KẾT LỄ</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451022-C1F5-47DA-B830-2C8FA1FE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A52F2FD8-E5A8-4492-8DF2-4D8D2365B5F5}"/>
              </a:ext>
            </a:extLst>
          </p:cNvPr>
          <p:cNvSpPr txBox="1"/>
          <p:nvPr/>
        </p:nvSpPr>
        <p:spPr>
          <a:xfrm>
            <a:off x="1611041" y="3125675"/>
            <a:ext cx="5921917" cy="523220"/>
          </a:xfrm>
          <a:prstGeom prst="rect">
            <a:avLst/>
          </a:prstGeom>
          <a:noFill/>
        </p:spPr>
        <p:txBody>
          <a:bodyPr wrap="square">
            <a:spAutoFit/>
          </a:bodyPr>
          <a:lstStyle/>
          <a:p>
            <a:r>
              <a:rPr lang="en-US" sz="2800" b="1" i="0" dirty="0">
                <a:solidFill>
                  <a:srgbClr val="FF0000"/>
                </a:solidFill>
                <a:effectLst/>
                <a:latin typeface="Arial" panose="020B0604020202020204" pitchFamily="34" charset="0"/>
              </a:rPr>
              <a:t>CHÚA NHẬT IV THƯỜNG NIÊN A</a:t>
            </a:r>
            <a:endParaRPr lang="en-US" sz="2800" b="1" dirty="0">
              <a:solidFill>
                <a:srgbClr val="FF0000"/>
              </a:solidFill>
            </a:endParaRPr>
          </a:p>
        </p:txBody>
      </p:sp>
      <p:pic>
        <p:nvPicPr>
          <p:cNvPr id="10" name="Picture 9">
            <a:extLst>
              <a:ext uri="{FF2B5EF4-FFF2-40B4-BE49-F238E27FC236}">
                <a16:creationId xmlns:a16="http://schemas.microsoft.com/office/drawing/2014/main" id="{6B8DFD77-AAD8-4BBD-B435-CDC4A44D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32" y="294596"/>
            <a:ext cx="1105509" cy="1105509"/>
          </a:xfrm>
          <a:prstGeom prst="rect">
            <a:avLst/>
          </a:prstGeom>
        </p:spPr>
      </p:pic>
    </p:spTree>
    <p:extLst>
      <p:ext uri="{BB962C8B-B14F-4D97-AF65-F5344CB8AC3E}">
        <p14:creationId xmlns:p14="http://schemas.microsoft.com/office/powerpoint/2010/main" val="240675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848046"/>
            <a:ext cx="8625439" cy="3785652"/>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000" b="1" i="0" dirty="0">
                <a:solidFill>
                  <a:schemeClr val="bg1"/>
                </a:solidFill>
                <a:effectLst/>
                <a:latin typeface="Arial" panose="020B0604020202020204" pitchFamily="34" charset="0"/>
              </a:rPr>
              <a:t>Lạy Chúa là Thiên Chúa chúng tôi, xin cứu độ chúng tôi, từ khắp muôn dân, xin thu họp chúng tôi về, để chúng tôi được ca tụng thánh danh Chúa, và được vinh dự ngợi khen Chúa.</a:t>
            </a:r>
            <a:endParaRPr lang="en-US" sz="40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2123658"/>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“Ta sẽ để sống sót lại giữa ngươi, một dân tộc khiêm tốn và nghèo hèn”.</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rgbClr val="3A3A3A"/>
                </a:solidFill>
                <a:effectLst/>
                <a:latin typeface="Roboto" panose="02000000000000000000" pitchFamily="2" charset="0"/>
              </a:rPr>
              <a:t> </a:t>
            </a:r>
            <a:r>
              <a:rPr lang="en-US" sz="4000" b="0"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Xp</a:t>
            </a:r>
            <a:r>
              <a:rPr lang="en-US" sz="4000" b="0" i="0" dirty="0">
                <a:solidFill>
                  <a:schemeClr val="bg1"/>
                </a:solidFill>
                <a:effectLst/>
                <a:latin typeface="Arial" panose="020B0604020202020204" pitchFamily="34" charset="0"/>
              </a:rPr>
              <a:t> 2, 3; 3, 12-13</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439609" y="2794764"/>
            <a:ext cx="7069799"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Xôphônia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09" y="3570732"/>
            <a:ext cx="3276485" cy="1766977"/>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0" i="0" dirty="0">
                <a:solidFill>
                  <a:srgbClr val="333333"/>
                </a:solidFill>
                <a:effectLst/>
                <a:latin typeface="Arial" panose="020B0604020202020204" pitchFamily="34" charset="0"/>
              </a:rPr>
              <a:t> </a:t>
            </a:r>
            <a:r>
              <a:rPr lang="vi-VN" sz="4400" b="1" i="0" dirty="0">
                <a:solidFill>
                  <a:schemeClr val="bg1"/>
                </a:solidFill>
                <a:effectLst/>
                <a:latin typeface="Arial" panose="020B0604020202020204" pitchFamily="34" charset="0"/>
              </a:rPr>
              <a:t>Phúc cho những ai có tinh thần nghèo khó, vì Nước Trời là của họ (Mt 5,3).</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05714" y="1069216"/>
            <a:ext cx="7393002" cy="646331"/>
          </a:xfrm>
          <a:prstGeom prst="rect">
            <a:avLst/>
          </a:prstGeom>
          <a:noFill/>
        </p:spPr>
        <p:txBody>
          <a:bodyPr wrap="square">
            <a:spAutoFit/>
          </a:bodyPr>
          <a:lstStyle/>
          <a:p>
            <a:pPr algn="ctr"/>
            <a:r>
              <a:rPr lang="da-DK" sz="3600" b="0" i="0" dirty="0">
                <a:solidFill>
                  <a:schemeClr val="bg1"/>
                </a:solidFill>
                <a:effectLst/>
                <a:latin typeface="Arial" panose="020B0604020202020204" pitchFamily="34" charset="0"/>
              </a:rPr>
              <a:t>Tv 145, 7. 8-9a. 9bc-10.</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169785" y="691798"/>
            <a:ext cx="8658774"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0" i="1" dirty="0">
                <a:solidFill>
                  <a:srgbClr val="333333"/>
                </a:solidFill>
                <a:effectLst/>
                <a:latin typeface="Arial" panose="020B0604020202020204" pitchFamily="34" charset="0"/>
              </a:rPr>
              <a:t>“</a:t>
            </a:r>
            <a:r>
              <a:rPr lang="en-US" sz="4400" b="1" i="1" dirty="0" err="1">
                <a:solidFill>
                  <a:schemeClr val="bg1"/>
                </a:solidFill>
                <a:effectLst/>
                <a:latin typeface="Arial" panose="020B0604020202020204" pitchFamily="34" charset="0"/>
              </a:rPr>
              <a:t>Thiên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đã</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chọn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những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điều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hèn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hạ</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đối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với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thế</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gian</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1 Cr 1, 26-31</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342" y="3220630"/>
            <a:ext cx="4157217" cy="2139155"/>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69785" y="2138348"/>
            <a:ext cx="8172955" cy="1200329"/>
          </a:xfrm>
          <a:prstGeom prst="rect">
            <a:avLst/>
          </a:prstGeom>
          <a:noFill/>
        </p:spPr>
        <p:txBody>
          <a:bodyPr wrap="square">
            <a:spAutoFit/>
          </a:bodyPr>
          <a:lstStyle/>
          <a:p>
            <a:r>
              <a:rPr lang="en-US" sz="3600" b="0" i="0" dirty="0" err="1">
                <a:solidFill>
                  <a:schemeClr val="bg1"/>
                </a:solidFill>
                <a:effectLst/>
                <a:latin typeface="Arial" panose="020B0604020202020204" pitchFamily="34" charset="0"/>
                <a:cs typeface="Arial" panose="020B0604020202020204" pitchFamily="34" charset="0"/>
              </a:rPr>
              <a:t>Trích</a:t>
            </a:r>
            <a:r>
              <a:rPr lang="en-US" sz="3600" b="0" i="0" dirty="0">
                <a:solidFill>
                  <a:schemeClr val="bg1"/>
                </a:solidFill>
                <a:effectLst/>
                <a:latin typeface="Arial" panose="020B0604020202020204" pitchFamily="34" charset="0"/>
                <a:cs typeface="Arial" panose="020B0604020202020204" pitchFamily="34" charset="0"/>
              </a:rPr>
              <a:t> </a:t>
            </a:r>
            <a:r>
              <a:rPr lang="vi-VN" sz="3600" b="0" i="0" dirty="0">
                <a:solidFill>
                  <a:schemeClr val="bg1"/>
                </a:solidFill>
                <a:effectLst/>
                <a:latin typeface="Arial" panose="020B0604020202020204" pitchFamily="34" charset="0"/>
                <a:cs typeface="Arial" panose="020B0604020202020204" pitchFamily="34" charset="0"/>
              </a:rPr>
              <a:t>thư thứ I của Thánh Phaolô Tông đồ gửi tín hữu Côrintô.</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31616" y="347115"/>
            <a:ext cx="6781800" cy="769441"/>
          </a:xfrm>
          <a:prstGeom prst="rect">
            <a:avLst/>
          </a:prstGeom>
          <a:noFill/>
        </p:spPr>
        <p:txBody>
          <a:bodyPr wrap="square" rtlCol="0">
            <a:spAutoFit/>
          </a:bodyPr>
          <a:lstStyle/>
          <a:p>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en-US" sz="4400" b="0" i="0" dirty="0">
                <a:solidFill>
                  <a:schemeClr val="bg1"/>
                </a:solidFill>
                <a:effectLst/>
                <a:latin typeface="Arial" panose="020B0604020202020204" pitchFamily="34" charset="0"/>
              </a:rPr>
              <a:t> Lc 19, 38</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1655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4000" i="0" dirty="0">
                <a:solidFill>
                  <a:schemeClr val="bg1"/>
                </a:solidFill>
                <a:effectLst/>
                <a:latin typeface="Arial" panose="020B0604020202020204" pitchFamily="34" charset="0"/>
              </a:rPr>
              <a:t> </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Chúc</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tụng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Ðấng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nhân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danh</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mà</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đến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bình</a:t>
            </a:r>
            <a:r>
              <a:rPr lang="en-US" sz="4400" i="0" dirty="0">
                <a:solidFill>
                  <a:schemeClr val="bg1"/>
                </a:solidFill>
                <a:effectLst/>
                <a:latin typeface="Arial" panose="020B0604020202020204" pitchFamily="34" charset="0"/>
              </a:rPr>
              <a:t> an </a:t>
            </a:r>
            <a:r>
              <a:rPr lang="en-US" sz="4400" i="0" dirty="0" err="1">
                <a:solidFill>
                  <a:schemeClr val="bg1"/>
                </a:solidFill>
                <a:effectLst/>
                <a:latin typeface="Arial" panose="020B0604020202020204" pitchFamily="34" charset="0"/>
              </a:rPr>
              <a:t>trên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trời</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và</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vinh</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quang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trên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các</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tầng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trời</a:t>
            </a:r>
            <a:r>
              <a:rPr lang="en-US" sz="4400" i="0" dirty="0">
                <a:solidFill>
                  <a:schemeClr val="bg1"/>
                </a:solidFill>
                <a:effectLst/>
                <a:latin typeface="Arial" panose="020B0604020202020204" pitchFamily="34" charset="0"/>
              </a:rPr>
              <a:t>. – </a:t>
            </a:r>
            <a:r>
              <a:rPr lang="en-US" sz="4400" i="0" dirty="0">
                <a:solidFill>
                  <a:schemeClr val="bg1"/>
                </a:solidFill>
                <a:effectLst/>
                <a:latin typeface="Roboto" panose="02000000000000000000" pitchFamily="2"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451022-C1F5-47DA-B830-2C8FA1FE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A52F2FD8-E5A8-4492-8DF2-4D8D2365B5F5}"/>
              </a:ext>
            </a:extLst>
          </p:cNvPr>
          <p:cNvSpPr txBox="1"/>
          <p:nvPr/>
        </p:nvSpPr>
        <p:spPr>
          <a:xfrm>
            <a:off x="3253725" y="3060938"/>
            <a:ext cx="4449894" cy="584775"/>
          </a:xfrm>
          <a:prstGeom prst="rect">
            <a:avLst/>
          </a:prstGeom>
          <a:noFill/>
        </p:spPr>
        <p:txBody>
          <a:bodyPr wrap="square">
            <a:spAutoFit/>
          </a:bodyPr>
          <a:lstStyle/>
          <a:p>
            <a:r>
              <a:rPr lang="pt-BR" sz="3200" b="1" i="0" dirty="0">
                <a:solidFill>
                  <a:srgbClr val="C00000"/>
                </a:solidFill>
                <a:effectLst/>
                <a:latin typeface="Arial" panose="020B0604020202020204" pitchFamily="34" charset="0"/>
              </a:rPr>
              <a:t>Phúc Âm: Mt 5, 1-12a</a:t>
            </a:r>
            <a:endParaRPr lang="en-US" sz="3200" b="1" dirty="0">
              <a:solidFill>
                <a:srgbClr val="C00000"/>
              </a:solidFill>
            </a:endParaRPr>
          </a:p>
        </p:txBody>
      </p:sp>
      <p:pic>
        <p:nvPicPr>
          <p:cNvPr id="10" name="Picture 9">
            <a:extLst>
              <a:ext uri="{FF2B5EF4-FFF2-40B4-BE49-F238E27FC236}">
                <a16:creationId xmlns:a16="http://schemas.microsoft.com/office/drawing/2014/main" id="{6B8DFD77-AAD8-4BBD-B435-CDC4A44D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32" y="294596"/>
            <a:ext cx="1105509" cy="1105509"/>
          </a:xfrm>
          <a:prstGeom prst="rect">
            <a:avLst/>
          </a:prstGeom>
        </p:spPr>
      </p:pic>
    </p:spTree>
    <p:extLst>
      <p:ext uri="{BB962C8B-B14F-4D97-AF65-F5344CB8AC3E}">
        <p14:creationId xmlns:p14="http://schemas.microsoft.com/office/powerpoint/2010/main" val="132110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260</Words>
  <Application>Microsoft Office PowerPoint</Application>
  <PresentationFormat>On-screen Show (16:9)</PresentationFormat>
  <Paragraphs>22</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66</cp:revision>
  <dcterms:created xsi:type="dcterms:W3CDTF">2018-11-13T15:52:26Z</dcterms:created>
  <dcterms:modified xsi:type="dcterms:W3CDTF">2026-01-24T01:52:26Z</dcterms:modified>
</cp:coreProperties>
</file>