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6.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2" r:id="rId2"/>
    <p:sldMasterId id="2147483716" r:id="rId3"/>
    <p:sldMasterId id="2147483760" r:id="rId4"/>
    <p:sldMasterId id="2147483796" r:id="rId5"/>
    <p:sldMasterId id="2147483840" r:id="rId6"/>
    <p:sldMasterId id="2147483856" r:id="rId7"/>
    <p:sldMasterId id="2147483868" r:id="rId8"/>
  </p:sldMasterIdLst>
  <p:notesMasterIdLst>
    <p:notesMasterId r:id="rId24"/>
  </p:notesMasterIdLst>
  <p:sldIdLst>
    <p:sldId id="268" r:id="rId9"/>
    <p:sldId id="316" r:id="rId10"/>
    <p:sldId id="1015" r:id="rId11"/>
    <p:sldId id="1063" r:id="rId12"/>
    <p:sldId id="1056" r:id="rId13"/>
    <p:sldId id="1065" r:id="rId14"/>
    <p:sldId id="426" r:id="rId15"/>
    <p:sldId id="1107" r:id="rId16"/>
    <p:sldId id="1045" r:id="rId17"/>
    <p:sldId id="301" r:id="rId18"/>
    <p:sldId id="1032" r:id="rId19"/>
    <p:sldId id="1046" r:id="rId20"/>
    <p:sldId id="346" r:id="rId21"/>
    <p:sldId id="445" r:id="rId22"/>
    <p:sldId id="1108" r:id="rId2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3751" autoAdjust="0"/>
    <p:restoredTop sz="94693" autoAdjust="0"/>
  </p:normalViewPr>
  <p:slideViewPr>
    <p:cSldViewPr>
      <p:cViewPr varScale="1">
        <p:scale>
          <a:sx n="79" d="100"/>
          <a:sy n="79" d="100"/>
        </p:scale>
        <p:origin x="156" y="48"/>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3.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10/6/2025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30720125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7</a:t>
            </a:fld>
            <a:endParaRPr lang="en-US"/>
          </a:p>
        </p:txBody>
      </p:sp>
    </p:spTree>
    <p:extLst>
      <p:ext uri="{BB962C8B-B14F-4D97-AF65-F5344CB8AC3E}">
        <p14:creationId xmlns:p14="http://schemas.microsoft.com/office/powerpoint/2010/main" val="28095052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39988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83531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744572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10/6/2025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0033088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B780D3A-F9B1-4E06-8497-5FDA6DAD9F39}" type="datetimeFigureOut">
              <a:rPr lang="en-US" smtClean="0">
                <a:solidFill>
                  <a:prstClr val="black">
                    <a:tint val="75000"/>
                  </a:prstClr>
                </a:solidFill>
              </a:rPr>
              <a:pPr/>
              <a:t>10/6/2025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2563698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B780D3A-F9B1-4E06-8497-5FDA6DAD9F39}" type="datetimeFigureOut">
              <a:rPr lang="en-US" smtClean="0">
                <a:solidFill>
                  <a:prstClr val="black">
                    <a:tint val="75000"/>
                  </a:prstClr>
                </a:solidFill>
              </a:rPr>
              <a:pPr/>
              <a:t>10/6/2025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049214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780D3A-F9B1-4E06-8497-5FDA6DAD9F39}" type="datetimeFigureOut">
              <a:rPr lang="en-US" smtClean="0">
                <a:solidFill>
                  <a:prstClr val="black">
                    <a:tint val="75000"/>
                  </a:prstClr>
                </a:solidFill>
              </a:rPr>
              <a:pPr/>
              <a:t>10/6/2025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850433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10/6/2025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527160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10/6/2025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97512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49411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707517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10/6/2025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10/6/2025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333968303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7469663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364460891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380108461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10/6/2025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374156121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301649601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4140872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10/6/2025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95992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003188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740586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10/6/2025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8978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B780D3A-F9B1-4E06-8497-5FDA6DAD9F39}" type="datetimeFigureOut">
              <a:rPr lang="en-US" smtClean="0">
                <a:solidFill>
                  <a:prstClr val="black">
                    <a:tint val="75000"/>
                  </a:prstClr>
                </a:solidFill>
              </a:rPr>
              <a:pPr/>
              <a:t>10/6/2025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991887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B780D3A-F9B1-4E06-8497-5FDA6DAD9F39}" type="datetimeFigureOut">
              <a:rPr lang="en-US" smtClean="0">
                <a:solidFill>
                  <a:prstClr val="black">
                    <a:tint val="75000"/>
                  </a:prstClr>
                </a:solidFill>
              </a:rPr>
              <a:pPr/>
              <a:t>10/6/2025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11178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10/6/2025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780D3A-F9B1-4E06-8497-5FDA6DAD9F39}" type="datetimeFigureOut">
              <a:rPr lang="en-US" smtClean="0">
                <a:solidFill>
                  <a:prstClr val="black">
                    <a:tint val="75000"/>
                  </a:prstClr>
                </a:solidFill>
              </a:rPr>
              <a:pPr/>
              <a:t>10/6/2025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60894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10/6/2025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96355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10/6/2025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104052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7756727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310981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10/6/2025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58.xml"/><Relationship Id="rId7" Type="http://schemas.openxmlformats.org/officeDocument/2006/relationships/slideLayout" Target="../slideLayouts/slideLayout62.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5" Type="http://schemas.openxmlformats.org/officeDocument/2006/relationships/slideLayout" Target="../slideLayouts/slideLayout60.xml"/><Relationship Id="rId4" Type="http://schemas.openxmlformats.org/officeDocument/2006/relationships/slideLayout" Target="../slideLayouts/slideLayout59.xml"/><Relationship Id="rId9" Type="http://schemas.openxmlformats.org/officeDocument/2006/relationships/image" Target="../media/image1.jp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7.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image" Target="../media/image2.jpg"/><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8.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10/6/2025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B780D3A-F9B1-4E06-8497-5FDA6DAD9F39}"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7387915"/>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259707691"/>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B780D3A-F9B1-4E06-8497-5FDA6DAD9F39}" type="datetimeFigureOut">
              <a:rPr lang="en-US" smtClean="0">
                <a:solidFill>
                  <a:prstClr val="black">
                    <a:tint val="75000"/>
                  </a:prstClr>
                </a:solidFill>
              </a:rPr>
              <a:pPr/>
              <a:t>10/6/2025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2434144"/>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jpg"/><Relationship Id="rId1" Type="http://schemas.openxmlformats.org/officeDocument/2006/relationships/slideLayout" Target="../slideLayouts/slideLayout74.xm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3.jpg"/></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6.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3.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63.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45.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6.jpg"/><Relationship Id="rId1" Type="http://schemas.openxmlformats.org/officeDocument/2006/relationships/slideLayout" Target="../slideLayouts/slideLayout7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B4115E6-0C7B-4B4D-9AD4-61A63B5026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540"/>
            <a:ext cx="9144000" cy="5143500"/>
          </a:xfrm>
          <a:prstGeom prst="rect">
            <a:avLst/>
          </a:prstGeom>
        </p:spPr>
      </p:pic>
      <p:pic>
        <p:nvPicPr>
          <p:cNvPr id="9" name="Picture 8">
            <a:extLst>
              <a:ext uri="{FF2B5EF4-FFF2-40B4-BE49-F238E27FC236}">
                <a16:creationId xmlns:a16="http://schemas.microsoft.com/office/drawing/2014/main" id="{43CBF93E-0941-4DF3-B7B8-5C9E49FB02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209550"/>
            <a:ext cx="1058980" cy="1058980"/>
          </a:xfrm>
          <a:prstGeom prst="rect">
            <a:avLst/>
          </a:prstGeom>
        </p:spPr>
      </p:pic>
      <p:sp>
        <p:nvSpPr>
          <p:cNvPr id="10" name="TextBox 9">
            <a:extLst>
              <a:ext uri="{FF2B5EF4-FFF2-40B4-BE49-F238E27FC236}">
                <a16:creationId xmlns:a16="http://schemas.microsoft.com/office/drawing/2014/main" id="{BB7D7863-9E20-4B91-B4E4-6E84D9113706}"/>
              </a:ext>
            </a:extLst>
          </p:cNvPr>
          <p:cNvSpPr txBox="1"/>
          <p:nvPr/>
        </p:nvSpPr>
        <p:spPr>
          <a:xfrm>
            <a:off x="1744780" y="3257550"/>
            <a:ext cx="6705600" cy="523220"/>
          </a:xfrm>
          <a:prstGeom prst="rect">
            <a:avLst/>
          </a:prstGeom>
          <a:noFill/>
        </p:spPr>
        <p:txBody>
          <a:bodyPr wrap="square">
            <a:spAutoFit/>
          </a:bodyPr>
          <a:lstStyle/>
          <a:p>
            <a:r>
              <a:rPr lang="vi-VN" sz="2800" b="1" i="0" dirty="0">
                <a:solidFill>
                  <a:srgbClr val="FFFF00"/>
                </a:solidFill>
                <a:effectLst/>
                <a:latin typeface="Arial" panose="020B0604020202020204" pitchFamily="34" charset="0"/>
              </a:rPr>
              <a:t>CHÚA NHẬT X</a:t>
            </a:r>
            <a:r>
              <a:rPr lang="en-US" sz="2800" b="1" i="0" dirty="0">
                <a:solidFill>
                  <a:srgbClr val="FFFF00"/>
                </a:solidFill>
                <a:effectLst/>
                <a:latin typeface="Arial" panose="020B0604020202020204" pitchFamily="34" charset="0"/>
              </a:rPr>
              <a:t>XIX</a:t>
            </a:r>
            <a:r>
              <a:rPr lang="vi-VN" sz="2800" b="1" i="0" dirty="0">
                <a:solidFill>
                  <a:srgbClr val="FFFF00"/>
                </a:solidFill>
                <a:effectLst/>
                <a:latin typeface="Arial" panose="020B0604020202020204" pitchFamily="34" charset="0"/>
              </a:rPr>
              <a:t> THƯỜNG NIÊN – C</a:t>
            </a:r>
            <a:endParaRPr lang="en-US" sz="2800" b="1" dirty="0">
              <a:solidFill>
                <a:srgbClr val="FFFF00"/>
              </a:solidFill>
            </a:endParaRPr>
          </a:p>
        </p:txBody>
      </p:sp>
    </p:spTree>
    <p:extLst>
      <p:ext uri="{BB962C8B-B14F-4D97-AF65-F5344CB8AC3E}">
        <p14:creationId xmlns:p14="http://schemas.microsoft.com/office/powerpoint/2010/main" val="26401326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r>
              <a:rPr lang="en-US" sz="6000" b="1" dirty="0">
                <a:solidFill>
                  <a:srgbClr val="FFFF00"/>
                </a:solidFill>
                <a:effectLst/>
                <a:latin typeface="+mj-lt"/>
                <a:cs typeface="Times New Roman" pitchFamily="18" charset="0"/>
              </a:rPr>
              <a:t>KINH TIN KÍNH</a:t>
            </a:r>
          </a:p>
        </p:txBody>
      </p:sp>
    </p:spTree>
    <p:extLst>
      <p:ext uri="{BB962C8B-B14F-4D97-AF65-F5344CB8AC3E}">
        <p14:creationId xmlns:p14="http://schemas.microsoft.com/office/powerpoint/2010/main" val="18177928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0" y="1878596"/>
            <a:ext cx="1828799" cy="3264903"/>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4399" y="209550"/>
            <a:ext cx="2022605" cy="348615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3000" y="3774757"/>
            <a:ext cx="2743200" cy="1313307"/>
          </a:xfrm>
          <a:prstGeom prst="rect">
            <a:avLst/>
          </a:prstGeom>
        </p:spPr>
      </p:pic>
      <p:sp>
        <p:nvSpPr>
          <p:cNvPr id="7" name="Rectangle 6"/>
          <p:cNvSpPr/>
          <p:nvPr/>
        </p:nvSpPr>
        <p:spPr>
          <a:xfrm>
            <a:off x="2438400" y="2114550"/>
            <a:ext cx="6248400" cy="707886"/>
          </a:xfrm>
          <a:prstGeom prst="rect">
            <a:avLst/>
          </a:prstGeom>
        </p:spPr>
        <p:txBody>
          <a:bodyPr wrap="square">
            <a:spAutoFit/>
          </a:bodyPr>
          <a:lstStyle/>
          <a:p>
            <a:pPr algn="ctr">
              <a:defRPr/>
            </a:pPr>
            <a:r>
              <a:rPr lang="en-US" sz="4000" b="1" dirty="0">
                <a:solidFill>
                  <a:srgbClr val="FFFF00"/>
                </a:solidFill>
                <a:latin typeface="Arial" panose="020B0604020202020204" pitchFamily="34" charset="0"/>
                <a:cs typeface="Arial" panose="020B0604020202020204" pitchFamily="34" charset="0"/>
              </a:rPr>
              <a:t>LỜI NGUYỆN TÍN HỮU</a:t>
            </a:r>
          </a:p>
        </p:txBody>
      </p:sp>
    </p:spTree>
    <p:extLst>
      <p:ext uri="{BB962C8B-B14F-4D97-AF65-F5344CB8AC3E}">
        <p14:creationId xmlns:p14="http://schemas.microsoft.com/office/powerpoint/2010/main" val="41766704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780871"/>
            <a:ext cx="8382000" cy="4019549"/>
          </a:xfrm>
        </p:spPr>
        <p:txBody>
          <a:bodyPr>
            <a:normAutofit fontScale="90000"/>
          </a:bodyPr>
          <a:lstStyle/>
          <a:p>
            <a:pPr algn="just"/>
            <a:r>
              <a:rPr lang="en-US" b="1" i="0" dirty="0">
                <a:solidFill>
                  <a:schemeClr val="bg1"/>
                </a:solidFill>
                <a:effectLst/>
                <a:latin typeface="Arial" panose="020B0604020202020204" pitchFamily="34" charset="0"/>
              </a:rPr>
              <a:t> </a:t>
            </a:r>
            <a:r>
              <a:rPr lang="vi-VN" b="1" i="0" dirty="0">
                <a:solidFill>
                  <a:schemeClr val="bg1"/>
                </a:solidFill>
                <a:effectLst/>
                <a:latin typeface="Arial" panose="020B0604020202020204" pitchFamily="34" charset="0"/>
              </a:rPr>
              <a:t>Kìa Chúa để mắt coi những kẻ kính sợ Người, và nhìn xem những ai cậy trông ân sủng của Người, để cứu gỡ họ khỏi tay thần chết, và nuôi dưỡng họ trong cảnh cơ hàn.</a:t>
            </a:r>
            <a:endParaRPr lang="vi-VN"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D9F68560-D68F-44CE-911F-84BA0FE54536}"/>
              </a:ext>
            </a:extLst>
          </p:cNvPr>
          <p:cNvSpPr txBox="1"/>
          <p:nvPr/>
        </p:nvSpPr>
        <p:spPr>
          <a:xfrm>
            <a:off x="2514600" y="133350"/>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B4115E6-0C7B-4B4D-9AD4-61A63B5026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540"/>
            <a:ext cx="9144000" cy="5143500"/>
          </a:xfrm>
          <a:prstGeom prst="rect">
            <a:avLst/>
          </a:prstGeom>
        </p:spPr>
      </p:pic>
      <p:pic>
        <p:nvPicPr>
          <p:cNvPr id="9" name="Picture 8">
            <a:extLst>
              <a:ext uri="{FF2B5EF4-FFF2-40B4-BE49-F238E27FC236}">
                <a16:creationId xmlns:a16="http://schemas.microsoft.com/office/drawing/2014/main" id="{43CBF93E-0941-4DF3-B7B8-5C9E49FB02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209550"/>
            <a:ext cx="1058980" cy="1058980"/>
          </a:xfrm>
          <a:prstGeom prst="rect">
            <a:avLst/>
          </a:prstGeom>
        </p:spPr>
      </p:pic>
      <p:sp>
        <p:nvSpPr>
          <p:cNvPr id="10" name="TextBox 9">
            <a:extLst>
              <a:ext uri="{FF2B5EF4-FFF2-40B4-BE49-F238E27FC236}">
                <a16:creationId xmlns:a16="http://schemas.microsoft.com/office/drawing/2014/main" id="{BB7D7863-9E20-4B91-B4E4-6E84D9113706}"/>
              </a:ext>
            </a:extLst>
          </p:cNvPr>
          <p:cNvSpPr txBox="1"/>
          <p:nvPr/>
        </p:nvSpPr>
        <p:spPr>
          <a:xfrm>
            <a:off x="1744780" y="3257550"/>
            <a:ext cx="6705600" cy="523220"/>
          </a:xfrm>
          <a:prstGeom prst="rect">
            <a:avLst/>
          </a:prstGeom>
          <a:noFill/>
        </p:spPr>
        <p:txBody>
          <a:bodyPr wrap="square">
            <a:spAutoFit/>
          </a:bodyPr>
          <a:lstStyle/>
          <a:p>
            <a:r>
              <a:rPr lang="vi-VN" sz="2800" b="1" i="0" dirty="0">
                <a:solidFill>
                  <a:srgbClr val="FFFF00"/>
                </a:solidFill>
                <a:effectLst/>
                <a:latin typeface="Arial" panose="020B0604020202020204" pitchFamily="34" charset="0"/>
              </a:rPr>
              <a:t>CHÚA NHẬT X</a:t>
            </a:r>
            <a:r>
              <a:rPr lang="en-US" sz="2800" b="1" i="0" dirty="0">
                <a:solidFill>
                  <a:srgbClr val="FFFF00"/>
                </a:solidFill>
                <a:effectLst/>
                <a:latin typeface="Arial" panose="020B0604020202020204" pitchFamily="34" charset="0"/>
              </a:rPr>
              <a:t>XIX</a:t>
            </a:r>
            <a:r>
              <a:rPr lang="vi-VN" sz="2800" b="1" i="0" dirty="0">
                <a:solidFill>
                  <a:srgbClr val="FFFF00"/>
                </a:solidFill>
                <a:effectLst/>
                <a:latin typeface="Arial" panose="020B0604020202020204" pitchFamily="34" charset="0"/>
              </a:rPr>
              <a:t> THƯỜNG NIÊN – C</a:t>
            </a:r>
            <a:endParaRPr lang="en-US" sz="2800" b="1" dirty="0">
              <a:solidFill>
                <a:srgbClr val="FFFF00"/>
              </a:solidFill>
            </a:endParaRPr>
          </a:p>
        </p:txBody>
      </p:sp>
    </p:spTree>
    <p:extLst>
      <p:ext uri="{BB962C8B-B14F-4D97-AF65-F5344CB8AC3E}">
        <p14:creationId xmlns:p14="http://schemas.microsoft.com/office/powerpoint/2010/main" val="28019566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 y="1123950"/>
            <a:ext cx="8610600" cy="3076583"/>
          </a:xfrm>
        </p:spPr>
        <p:txBody>
          <a:bodyPr>
            <a:noAutofit/>
          </a:bodyPr>
          <a:lstStyle/>
          <a:p>
            <a:pPr algn="just"/>
            <a:r>
              <a:rPr lang="vi-VN" sz="4000" b="1" i="0" dirty="0">
                <a:solidFill>
                  <a:schemeClr val="bg1"/>
                </a:solidFill>
                <a:effectLst/>
                <a:latin typeface="Arial" panose="020B0604020202020204" pitchFamily="34" charset="0"/>
              </a:rPr>
              <a:t>Lạy Chúa, tôi kêu van Ngài, bởi Ngài nhậm lời tôi, xin ghé tai về bên tôi, xin nghe rõ tiếng tôi. Lạy Chúa, xin gìn giữ tôi như con ngươi mắt Chúa, xin che chở tôi trong bóng cánh của Ngài.</a:t>
            </a:r>
            <a:endParaRPr lang="vi-VN" sz="4000"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0B0AEBA4-5C49-4FF1-A8EA-8BDAA70DCA94}"/>
              </a:ext>
            </a:extLst>
          </p:cNvPr>
          <p:cNvSpPr txBox="1"/>
          <p:nvPr/>
        </p:nvSpPr>
        <p:spPr>
          <a:xfrm>
            <a:off x="2209800" y="31525"/>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a:solidFill>
                  <a:srgbClr val="003399"/>
                </a:solidFill>
                <a:effectLst>
                  <a:outerShdw blurRad="38100" dist="38100" dir="2700000" algn="tl">
                    <a:srgbClr val="000000">
                      <a:alpha val="43137"/>
                    </a:srgbClr>
                  </a:outerShdw>
                </a:effectLst>
                <a:latin typeface="+mj-lt"/>
              </a:rPr>
            </a:br>
            <a:endParaRPr lang="en-US">
              <a:solidFill>
                <a:srgbClr val="003399"/>
              </a:solidFill>
              <a:effectLst>
                <a:outerShdw blurRad="38100" dist="38100" dir="2700000" algn="tl">
                  <a:srgbClr val="000000">
                    <a:alpha val="43137"/>
                  </a:srgbClr>
                </a:outerShdw>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endParaRPr>
          </a:p>
          <a:p>
            <a:pPr eaLnBrk="1" hangingPunct="1">
              <a:lnSpc>
                <a:spcPct val="150000"/>
              </a:lnSpc>
            </a:pPr>
            <a:r>
              <a:rPr lang="en-US" sz="72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rPr>
              <a:t>KINH VINH DANH</a:t>
            </a:r>
            <a:endParaRPr lang="vi-VN" sz="7200" b="1" dirty="0">
              <a:solidFill>
                <a:srgbClr val="FFFF00"/>
              </a:solidFill>
              <a:effectLst>
                <a:outerShdw blurRad="38100" dist="38100" dir="2700000" algn="tl">
                  <a:srgbClr val="000000">
                    <a:alpha val="43137"/>
                  </a:srgbClr>
                </a:outerShdw>
              </a:effectLst>
              <a:latin typeface="+mj-lt"/>
              <a:cs typeface="Times New Roman" panose="02020603050405020304" pitchFamily="18" charset="0"/>
            </a:endParaRPr>
          </a:p>
        </p:txBody>
      </p:sp>
    </p:spTree>
    <p:extLst>
      <p:ext uri="{BB962C8B-B14F-4D97-AF65-F5344CB8AC3E}">
        <p14:creationId xmlns:p14="http://schemas.microsoft.com/office/powerpoint/2010/main" val="33467323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87142"/>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err="1">
                <a:solidFill>
                  <a:schemeClr val="bg1"/>
                </a:solidFill>
                <a:effectLst/>
                <a:latin typeface="Arial" panose="020B0604020202020204" pitchFamily="34" charset="0"/>
              </a:rPr>
              <a:t>Xh</a:t>
            </a:r>
            <a:r>
              <a:rPr lang="en-US" sz="4000" b="0" i="0" dirty="0">
                <a:solidFill>
                  <a:schemeClr val="bg1"/>
                </a:solidFill>
                <a:effectLst/>
                <a:latin typeface="Arial" panose="020B0604020202020204" pitchFamily="34" charset="0"/>
              </a:rPr>
              <a:t> 17, 8-13</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 y="3051429"/>
            <a:ext cx="4810181" cy="2594086"/>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0" y="795028"/>
            <a:ext cx="9144000" cy="1323439"/>
          </a:xfrm>
          <a:prstGeom prst="rect">
            <a:avLst/>
          </a:prstGeom>
          <a:noFill/>
        </p:spPr>
        <p:txBody>
          <a:bodyPr wrap="square">
            <a:spAutoFit/>
          </a:bodyPr>
          <a:lstStyle/>
          <a:p>
            <a:r>
              <a:rPr lang="vi-VN" sz="4000" b="1" i="1" dirty="0">
                <a:solidFill>
                  <a:schemeClr val="bg1"/>
                </a:solidFill>
                <a:effectLst/>
                <a:latin typeface="Arial" panose="020B0604020202020204" pitchFamily="34" charset="0"/>
              </a:rPr>
              <a:t>“Khi ông Môsê giơ tay lên, thì dân Israel thắng trận”.</a:t>
            </a:r>
            <a:endParaRPr lang="en-US" sz="4000" b="1" dirty="0">
              <a:solidFill>
                <a:schemeClr val="bg1"/>
              </a:solidFill>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156279" y="2076619"/>
            <a:ext cx="8862056"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Xuất</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Hành</a:t>
            </a:r>
            <a:endParaRPr lang="en-US" sz="4000" dirty="0">
              <a:solidFill>
                <a:schemeClr val="bg1"/>
              </a:solidFill>
            </a:endParaRPr>
          </a:p>
        </p:txBody>
      </p:sp>
    </p:spTree>
    <p:extLst>
      <p:ext uri="{BB962C8B-B14F-4D97-AF65-F5344CB8AC3E}">
        <p14:creationId xmlns:p14="http://schemas.microsoft.com/office/powerpoint/2010/main" val="957959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br>
              <a:rPr lang="en-US" altLang="en-US" sz="7200" b="1" u="sng" dirty="0">
                <a:solidFill>
                  <a:srgbClr val="FFFF00"/>
                </a:solidFill>
                <a:cs typeface="Times New Roman" pitchFamily="18" charset="0"/>
              </a:rPr>
            </a:br>
            <a:br>
              <a:rPr lang="en-US" sz="4000" b="0" i="0" dirty="0">
                <a:solidFill>
                  <a:schemeClr val="bg1"/>
                </a:solidFill>
                <a:effectLst/>
                <a:latin typeface="Arial" panose="020B0604020202020204" pitchFamily="34" charset="0"/>
              </a:rPr>
            </a:br>
            <a:endParaRPr lang="en-US"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3D25AF5F-BBC9-4D18-B8B4-00325B9D79C5}"/>
              </a:ext>
            </a:extLst>
          </p:cNvPr>
          <p:cNvSpPr txBox="1"/>
          <p:nvPr/>
        </p:nvSpPr>
        <p:spPr>
          <a:xfrm>
            <a:off x="2857500" y="209550"/>
            <a:ext cx="3429000" cy="830997"/>
          </a:xfrm>
          <a:prstGeom prst="rect">
            <a:avLst/>
          </a:prstGeom>
          <a:noFill/>
        </p:spPr>
        <p:txBody>
          <a:bodyPr wrap="square" rtlCol="0">
            <a:spAutoFit/>
          </a:bodyPr>
          <a:lstStyle/>
          <a:p>
            <a:pPr algn="ctr"/>
            <a:r>
              <a:rPr lang="en-US" sz="4800" b="1" dirty="0" err="1">
                <a:solidFill>
                  <a:srgbClr val="FFFF00"/>
                </a:solidFill>
                <a:latin typeface="Arial" panose="020B0604020202020204" pitchFamily="34" charset="0"/>
                <a:cs typeface="Arial" panose="020B0604020202020204" pitchFamily="34" charset="0"/>
              </a:rPr>
              <a:t>Đáp</a:t>
            </a:r>
            <a:r>
              <a:rPr lang="en-US" sz="48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5B6911F8-5CF6-4FC3-8A10-83D43FB1CF73}"/>
              </a:ext>
            </a:extLst>
          </p:cNvPr>
          <p:cNvSpPr txBox="1"/>
          <p:nvPr/>
        </p:nvSpPr>
        <p:spPr>
          <a:xfrm>
            <a:off x="381000" y="1083211"/>
            <a:ext cx="8252460" cy="707886"/>
          </a:xfrm>
          <a:prstGeom prst="rect">
            <a:avLst/>
          </a:prstGeom>
          <a:noFill/>
        </p:spPr>
        <p:txBody>
          <a:bodyPr wrap="square" rtlCol="0">
            <a:spAutoFit/>
          </a:bodyPr>
          <a:lstStyle/>
          <a:p>
            <a:pPr algn="ctr"/>
            <a:r>
              <a:rPr lang="en-US" sz="4000" b="0" i="0" dirty="0">
                <a:solidFill>
                  <a:schemeClr val="bg1"/>
                </a:solidFill>
                <a:effectLst/>
                <a:latin typeface="Arial" panose="020B0604020202020204" pitchFamily="34" charset="0"/>
              </a:rPr>
              <a:t>Tv 120, 1-2. 3-4. 5-6. 7-8</a:t>
            </a:r>
            <a:endParaRPr lang="en-US" sz="4000" dirty="0">
              <a:solidFill>
                <a:schemeClr val="bg1"/>
              </a:solidFill>
            </a:endParaRPr>
          </a:p>
        </p:txBody>
      </p:sp>
      <p:sp>
        <p:nvSpPr>
          <p:cNvPr id="5" name="TextBox 4">
            <a:extLst>
              <a:ext uri="{FF2B5EF4-FFF2-40B4-BE49-F238E27FC236}">
                <a16:creationId xmlns:a16="http://schemas.microsoft.com/office/drawing/2014/main" id="{4457F1DD-782D-49AD-A0C0-72F985A85B17}"/>
              </a:ext>
            </a:extLst>
          </p:cNvPr>
          <p:cNvSpPr txBox="1"/>
          <p:nvPr/>
        </p:nvSpPr>
        <p:spPr>
          <a:xfrm>
            <a:off x="685800" y="1885950"/>
            <a:ext cx="8252460" cy="2123658"/>
          </a:xfrm>
          <a:prstGeom prst="rect">
            <a:avLst/>
          </a:prstGeom>
          <a:noFill/>
        </p:spPr>
        <p:txBody>
          <a:bodyPr wrap="square" rtlCol="0">
            <a:spAutoFit/>
          </a:bodyPr>
          <a:lstStyle/>
          <a:p>
            <a:pPr algn="just"/>
            <a:r>
              <a:rPr lang="en-US" sz="4400" b="1" dirty="0" err="1">
                <a:solidFill>
                  <a:schemeClr val="bg1"/>
                </a:solidFill>
                <a:latin typeface="Arial" panose="020B0604020202020204" pitchFamily="34" charset="0"/>
              </a:rPr>
              <a:t>Đáp</a:t>
            </a:r>
            <a:r>
              <a:rPr lang="en-US" sz="4400" b="1" dirty="0">
                <a:solidFill>
                  <a:schemeClr val="bg1"/>
                </a:solidFill>
                <a:latin typeface="Arial" panose="020B0604020202020204" pitchFamily="34" charset="0"/>
              </a:rPr>
              <a:t>: </a:t>
            </a:r>
            <a:r>
              <a:rPr lang="vi-VN" sz="4400" b="1" i="0" dirty="0">
                <a:solidFill>
                  <a:schemeClr val="bg1"/>
                </a:solidFill>
                <a:effectLst/>
                <a:latin typeface="Arial" panose="020B0604020202020204" pitchFamily="34" charset="0"/>
              </a:rPr>
              <a:t> Ơn phù trợ chúng tôi ở nơi danh Chúa, là Ðấng tạo thành trời đất (c. 2).</a:t>
            </a:r>
            <a:endParaRPr lang="en-US" sz="4400" b="1" dirty="0">
              <a:solidFill>
                <a:schemeClr val="bg1"/>
              </a:solidFill>
            </a:endParaRPr>
          </a:p>
        </p:txBody>
      </p:sp>
    </p:spTree>
    <p:extLst>
      <p:ext uri="{BB962C8B-B14F-4D97-AF65-F5344CB8AC3E}">
        <p14:creationId xmlns:p14="http://schemas.microsoft.com/office/powerpoint/2010/main" val="1104785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152400" y="83819"/>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2: </a:t>
            </a:r>
            <a:r>
              <a:rPr lang="en-US" sz="4000" b="0" i="0" dirty="0">
                <a:solidFill>
                  <a:schemeClr val="bg1"/>
                </a:solidFill>
                <a:effectLst/>
                <a:latin typeface="Arial" panose="020B0604020202020204" pitchFamily="34" charset="0"/>
              </a:rPr>
              <a:t>2 Tm 3, 14 – 4, 2</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7400" y="3716112"/>
            <a:ext cx="2767094" cy="1423848"/>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99067" y="710178"/>
            <a:ext cx="8884905" cy="1938992"/>
          </a:xfrm>
          <a:prstGeom prst="rect">
            <a:avLst/>
          </a:prstGeom>
          <a:noFill/>
        </p:spPr>
        <p:txBody>
          <a:bodyPr wrap="square">
            <a:spAutoFit/>
          </a:bodyPr>
          <a:lstStyle/>
          <a:p>
            <a:r>
              <a:rPr lang="vi-VN" sz="4000" b="1" i="0" dirty="0">
                <a:solidFill>
                  <a:schemeClr val="bg1"/>
                </a:solidFill>
                <a:effectLst/>
                <a:latin typeface="Arial" panose="020B0604020202020204" pitchFamily="34" charset="0"/>
              </a:rPr>
              <a:t>“</a:t>
            </a:r>
            <a:r>
              <a:rPr lang="vi-VN" sz="4000" b="1" i="1" dirty="0">
                <a:solidFill>
                  <a:schemeClr val="bg1"/>
                </a:solidFill>
                <a:effectLst/>
                <a:latin typeface="Arial" panose="020B0604020202020204" pitchFamily="34" charset="0"/>
              </a:rPr>
              <a:t>Người của Thiên Chúa được hoàn hảo, để sẵn sàng thực hiện mọi việc lành”.</a:t>
            </a:r>
            <a:endParaRPr lang="en-US" sz="4000" b="1" dirty="0">
              <a:solidFill>
                <a:schemeClr val="bg1"/>
              </a:solidFill>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93058" y="2571750"/>
            <a:ext cx="8212742" cy="1200329"/>
          </a:xfrm>
          <a:prstGeom prst="rect">
            <a:avLst/>
          </a:prstGeom>
          <a:noFill/>
        </p:spPr>
        <p:txBody>
          <a:bodyPr wrap="square">
            <a:spAutoFit/>
          </a:bodyPr>
          <a:lstStyle/>
          <a:p>
            <a:r>
              <a:rPr lang="vi-VN" sz="3600" b="0" i="0" dirty="0">
                <a:solidFill>
                  <a:schemeClr val="bg1"/>
                </a:solidFill>
                <a:effectLst/>
                <a:latin typeface="Arial" panose="020B0604020202020204" pitchFamily="34" charset="0"/>
              </a:rPr>
              <a:t>Trích thư thứ hai của Thánh Phaolô Tông đồ gửi Timôthêu.</a:t>
            </a:r>
            <a:endParaRPr lang="en-US" sz="3600" dirty="0">
              <a:solidFill>
                <a:schemeClr val="bg1"/>
              </a:solidFill>
            </a:endParaRPr>
          </a:p>
        </p:txBody>
      </p:sp>
    </p:spTree>
    <p:extLst>
      <p:ext uri="{BB962C8B-B14F-4D97-AF65-F5344CB8AC3E}">
        <p14:creationId xmlns:p14="http://schemas.microsoft.com/office/powerpoint/2010/main" val="4275948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666750"/>
            <a:ext cx="8534400" cy="3962400"/>
          </a:xfrm>
        </p:spPr>
        <p:txBody>
          <a:bodyPr>
            <a:noAutofit/>
          </a:bodyPr>
          <a:lstStyle/>
          <a:p>
            <a:pPr algn="just"/>
            <a:r>
              <a:rPr lang="en-US" sz="5400" b="1" u="sng" dirty="0">
                <a:solidFill>
                  <a:srgbClr val="FFFF00"/>
                </a:solidFill>
                <a:effectLst/>
                <a:latin typeface="+mj-lt"/>
                <a:cs typeface="Times New Roman" pitchFamily="18" charset="0"/>
              </a:rPr>
              <a:t>Alleluia-alleluia</a:t>
            </a:r>
            <a:r>
              <a:rPr lang="en-US" b="1" u="sng" dirty="0">
                <a:solidFill>
                  <a:srgbClr val="FFFF00"/>
                </a:solidFill>
                <a:effectLst/>
                <a:latin typeface="Arial" panose="020B0604020202020204" pitchFamily="34" charset="0"/>
                <a:cs typeface="Arial" panose="020B0604020202020204" pitchFamily="34" charset="0"/>
              </a:rPr>
              <a:t>:</a:t>
            </a:r>
            <a:r>
              <a:rPr lang="vi-VN" b="0" i="0" dirty="0">
                <a:solidFill>
                  <a:srgbClr val="333333"/>
                </a:solidFill>
                <a:effectLst/>
                <a:latin typeface="arial" panose="020B0604020202020204" pitchFamily="34" charset="0"/>
              </a:rPr>
              <a:t> </a:t>
            </a:r>
            <a:r>
              <a:rPr lang="en-US" b="1" i="0" dirty="0">
                <a:solidFill>
                  <a:schemeClr val="bg1"/>
                </a:solidFill>
                <a:effectLst/>
                <a:latin typeface="Arial" panose="020B0604020202020204" pitchFamily="34" charset="0"/>
              </a:rPr>
              <a:t> </a:t>
            </a:r>
            <a:r>
              <a:rPr lang="vi-VN" sz="4000" b="1" i="0" dirty="0">
                <a:solidFill>
                  <a:schemeClr val="bg1"/>
                </a:solidFill>
                <a:effectLst/>
                <a:latin typeface="Arial" panose="020B0604020202020204" pitchFamily="34" charset="0"/>
              </a:rPr>
              <a:t>– Chúa phán: “Nếu ai yêu mến Thầy, thì sẽ giữ lời Thầy, và Cha Thầy sẽ yêu mến người ấy, và Chúng Ta sẽ đến và ở trong người ấy”. –</a:t>
            </a:r>
            <a:r>
              <a:rPr lang="en-US" sz="4000" b="1" i="0" dirty="0">
                <a:solidFill>
                  <a:schemeClr val="bg1"/>
                </a:solidFill>
                <a:effectLst/>
                <a:latin typeface="Arial" panose="020B0604020202020204" pitchFamily="34" charset="0"/>
              </a:rPr>
              <a:t> </a:t>
            </a:r>
            <a:r>
              <a:rPr lang="en-US" b="1" u="sng" dirty="0">
                <a:solidFill>
                  <a:srgbClr val="FFFF00"/>
                </a:solidFill>
                <a:effectLst/>
                <a:latin typeface="Arial" panose="020B0604020202020204" pitchFamily="34" charset="0"/>
                <a:cs typeface="Arial" panose="020B0604020202020204" pitchFamily="34" charset="0"/>
              </a:rPr>
              <a:t>Alleluia.</a:t>
            </a:r>
          </a:p>
        </p:txBody>
      </p:sp>
      <p:sp>
        <p:nvSpPr>
          <p:cNvPr id="3" name="TextBox 2">
            <a:extLst>
              <a:ext uri="{FF2B5EF4-FFF2-40B4-BE49-F238E27FC236}">
                <a16:creationId xmlns:a16="http://schemas.microsoft.com/office/drawing/2014/main" id="{905E3580-F9C8-47BF-A7D4-10DC39062D72}"/>
              </a:ext>
            </a:extLst>
          </p:cNvPr>
          <p:cNvSpPr txBox="1"/>
          <p:nvPr/>
        </p:nvSpPr>
        <p:spPr>
          <a:xfrm>
            <a:off x="1447800" y="209550"/>
            <a:ext cx="6781800" cy="769441"/>
          </a:xfrm>
          <a:prstGeom prst="rect">
            <a:avLst/>
          </a:prstGeom>
          <a:noFill/>
        </p:spPr>
        <p:txBody>
          <a:bodyPr wrap="square" rtlCol="0">
            <a:spAutoFit/>
          </a:bodyPr>
          <a:lstStyle/>
          <a:p>
            <a:r>
              <a:rPr lang="en-US" sz="4400" b="0" i="0" dirty="0">
                <a:solidFill>
                  <a:srgbClr val="FF0000"/>
                </a:solidFill>
                <a:effectLst/>
                <a:latin typeface="Arial" panose="020B0604020202020204" pitchFamily="34" charset="0"/>
              </a:rPr>
              <a:t>Alleluia: </a:t>
            </a:r>
            <a:r>
              <a:rPr lang="en-US" sz="4400" b="0" i="0" dirty="0">
                <a:solidFill>
                  <a:schemeClr val="bg1"/>
                </a:solidFill>
                <a:effectLst/>
                <a:latin typeface="Arial" panose="020B0604020202020204" pitchFamily="34" charset="0"/>
              </a:rPr>
              <a:t>Ga 14, 23</a:t>
            </a:r>
            <a:endParaRPr lang="en-US" sz="4400" dirty="0">
              <a:solidFill>
                <a:schemeClr val="bg1"/>
              </a:solidFill>
            </a:endParaRPr>
          </a:p>
        </p:txBody>
      </p:sp>
    </p:spTree>
    <p:extLst>
      <p:ext uri="{BB962C8B-B14F-4D97-AF65-F5344CB8AC3E}">
        <p14:creationId xmlns:p14="http://schemas.microsoft.com/office/powerpoint/2010/main" val="2715428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B4115E6-0C7B-4B4D-9AD4-61A63B5026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9" y="0"/>
            <a:ext cx="9144000" cy="5143500"/>
          </a:xfrm>
          <a:prstGeom prst="rect">
            <a:avLst/>
          </a:prstGeom>
        </p:spPr>
      </p:pic>
      <p:pic>
        <p:nvPicPr>
          <p:cNvPr id="9" name="Picture 8">
            <a:extLst>
              <a:ext uri="{FF2B5EF4-FFF2-40B4-BE49-F238E27FC236}">
                <a16:creationId xmlns:a16="http://schemas.microsoft.com/office/drawing/2014/main" id="{43CBF93E-0941-4DF3-B7B8-5C9E49FB02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209550"/>
            <a:ext cx="1058980" cy="1058980"/>
          </a:xfrm>
          <a:prstGeom prst="rect">
            <a:avLst/>
          </a:prstGeom>
        </p:spPr>
      </p:pic>
      <p:sp>
        <p:nvSpPr>
          <p:cNvPr id="10" name="TextBox 9">
            <a:extLst>
              <a:ext uri="{FF2B5EF4-FFF2-40B4-BE49-F238E27FC236}">
                <a16:creationId xmlns:a16="http://schemas.microsoft.com/office/drawing/2014/main" id="{BB7D7863-9E20-4B91-B4E4-6E84D9113706}"/>
              </a:ext>
            </a:extLst>
          </p:cNvPr>
          <p:cNvSpPr txBox="1"/>
          <p:nvPr/>
        </p:nvSpPr>
        <p:spPr>
          <a:xfrm>
            <a:off x="3124200" y="3181350"/>
            <a:ext cx="4884620" cy="646331"/>
          </a:xfrm>
          <a:prstGeom prst="rect">
            <a:avLst/>
          </a:prstGeom>
          <a:noFill/>
        </p:spPr>
        <p:txBody>
          <a:bodyPr wrap="square">
            <a:spAutoFit/>
          </a:bodyPr>
          <a:lstStyle/>
          <a:p>
            <a:r>
              <a:rPr lang="en-US" sz="3600" b="1" i="0" dirty="0" err="1">
                <a:solidFill>
                  <a:srgbClr val="FFFF00"/>
                </a:solidFill>
                <a:effectLst/>
                <a:latin typeface="Arial" panose="020B0604020202020204" pitchFamily="34" charset="0"/>
              </a:rPr>
              <a:t>Phúc</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Âm</a:t>
            </a:r>
            <a:r>
              <a:rPr lang="en-US" sz="3600" b="1" i="0" dirty="0">
                <a:solidFill>
                  <a:srgbClr val="FFFF00"/>
                </a:solidFill>
                <a:effectLst/>
                <a:latin typeface="Arial" panose="020B0604020202020204" pitchFamily="34" charset="0"/>
              </a:rPr>
              <a:t>: Lc 18, 1-8</a:t>
            </a:r>
            <a:endParaRPr lang="en-US" sz="3600" b="1" dirty="0">
              <a:solidFill>
                <a:srgbClr val="FFFF00"/>
              </a:solidFill>
            </a:endParaRPr>
          </a:p>
        </p:txBody>
      </p:sp>
    </p:spTree>
    <p:extLst>
      <p:ext uri="{BB962C8B-B14F-4D97-AF65-F5344CB8AC3E}">
        <p14:creationId xmlns:p14="http://schemas.microsoft.com/office/powerpoint/2010/main" val="30134768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2183E6E-1422-D2E3-0249-E66D59F5F4D5}"/>
            </a:ext>
          </a:extLst>
        </p:cNvPr>
        <p:cNvGrpSpPr/>
        <p:nvPr/>
      </p:nvGrpSpPr>
      <p:grpSpPr>
        <a:xfrm>
          <a:off x="0" y="0"/>
          <a:ext cx="0" cy="0"/>
          <a:chOff x="0" y="0"/>
          <a:chExt cx="0" cy="0"/>
        </a:xfrm>
      </p:grpSpPr>
      <p:pic>
        <p:nvPicPr>
          <p:cNvPr id="3" name="Picture 2" descr="A person praying with his hands together&#10;&#10;Description automatically generated">
            <a:extLst>
              <a:ext uri="{FF2B5EF4-FFF2-40B4-BE49-F238E27FC236}">
                <a16:creationId xmlns:a16="http://schemas.microsoft.com/office/drawing/2014/main" id="{85AF943B-B4DA-B9FB-E191-596278583F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5314807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8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1026</TotalTime>
  <Words>296</Words>
  <Application>Microsoft Office PowerPoint</Application>
  <PresentationFormat>On-screen Show (16:9)</PresentationFormat>
  <Paragraphs>30</Paragraphs>
  <Slides>15</Slides>
  <Notes>5</Notes>
  <HiddenSlides>0</HiddenSlides>
  <MMClips>0</MMClips>
  <ScaleCrop>false</ScaleCrop>
  <HeadingPairs>
    <vt:vector size="6" baseType="variant">
      <vt:variant>
        <vt:lpstr>Fonts Used</vt:lpstr>
      </vt:variant>
      <vt:variant>
        <vt:i4>4</vt:i4>
      </vt:variant>
      <vt:variant>
        <vt:lpstr>Theme</vt:lpstr>
      </vt:variant>
      <vt:variant>
        <vt:i4>8</vt:i4>
      </vt:variant>
      <vt:variant>
        <vt:lpstr>Slide Titles</vt:lpstr>
      </vt:variant>
      <vt:variant>
        <vt:i4>15</vt:i4>
      </vt:variant>
    </vt:vector>
  </HeadingPairs>
  <TitlesOfParts>
    <vt:vector size="27" baseType="lpstr">
      <vt:lpstr>arial</vt:lpstr>
      <vt:lpstr>arial</vt:lpstr>
      <vt:lpstr>Calibri</vt:lpstr>
      <vt:lpstr>UTM American Sans</vt:lpstr>
      <vt:lpstr>Office Theme</vt:lpstr>
      <vt:lpstr>3_Office Theme</vt:lpstr>
      <vt:lpstr>5_Office Theme</vt:lpstr>
      <vt:lpstr>6_Office Theme</vt:lpstr>
      <vt:lpstr>9_Office Theme</vt:lpstr>
      <vt:lpstr>38_Default Design</vt:lpstr>
      <vt:lpstr>10_Office Theme</vt:lpstr>
      <vt:lpstr>7_Office Theme</vt:lpstr>
      <vt:lpstr>PowerPoint Presentation</vt:lpstr>
      <vt:lpstr>Lạy Chúa, tôi kêu van Ngài, bởi Ngài nhậm lời tôi, xin ghé tai về bên tôi, xin nghe rõ tiếng tôi. Lạy Chúa, xin gìn giữ tôi như con ngươi mắt Chúa, xin che chở tôi trong bóng cánh của Ngài.</vt:lpstr>
      <vt:lpstr> </vt:lpstr>
      <vt:lpstr>PowerPoint Presentation</vt:lpstr>
      <vt:lpstr>  </vt:lpstr>
      <vt:lpstr>PowerPoint Presentation</vt:lpstr>
      <vt:lpstr>Alleluia-alleluia:  – Chúa phán: “Nếu ai yêu mến Thầy, thì sẽ giữ lời Thầy, và Cha Thầy sẽ yêu mến người ấy, và Chúng Ta sẽ đến và ở trong người ấy”. – Alleluia.</vt:lpstr>
      <vt:lpstr>PowerPoint Presentation</vt:lpstr>
      <vt:lpstr>PowerPoint Presentation</vt:lpstr>
      <vt:lpstr>KINH TIN KÍNH</vt:lpstr>
      <vt:lpstr>PowerPoint Presentation</vt:lpstr>
      <vt:lpstr>PowerPoint Presentation</vt:lpstr>
      <vt:lpstr> Kìa Chúa để mắt coi những kẻ kính sợ Người, và nhìn xem những ai cậy trông ân sủng của Người, để cứu gỡ họ khỏi tay thần chết, và nuôi dưỡng họ trong cảnh cơ hàn.</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169</cp:revision>
  <dcterms:created xsi:type="dcterms:W3CDTF">2021-12-05T01:20:54Z</dcterms:created>
  <dcterms:modified xsi:type="dcterms:W3CDTF">2025-10-06T08:28:20Z</dcterms:modified>
</cp:coreProperties>
</file>