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60" r:id="rId4"/>
    <p:sldMasterId id="2147483796" r:id="rId5"/>
    <p:sldMasterId id="2147483840" r:id="rId6"/>
    <p:sldMasterId id="2147483856" r:id="rId7"/>
    <p:sldMasterId id="2147483868" r:id="rId8"/>
  </p:sldMasterIdLst>
  <p:notesMasterIdLst>
    <p:notesMasterId r:id="rId24"/>
  </p:notesMasterIdLst>
  <p:sldIdLst>
    <p:sldId id="268" r:id="rId9"/>
    <p:sldId id="316" r:id="rId10"/>
    <p:sldId id="1015" r:id="rId11"/>
    <p:sldId id="1063" r:id="rId12"/>
    <p:sldId id="1056" r:id="rId13"/>
    <p:sldId id="1065" r:id="rId14"/>
    <p:sldId id="426" r:id="rId15"/>
    <p:sldId id="1112" r:id="rId16"/>
    <p:sldId id="1045" r:id="rId17"/>
    <p:sldId id="301" r:id="rId18"/>
    <p:sldId id="1032" r:id="rId19"/>
    <p:sldId id="1046" r:id="rId20"/>
    <p:sldId id="346" r:id="rId21"/>
    <p:sldId id="445" r:id="rId22"/>
    <p:sldId id="1111"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751" autoAdjust="0"/>
    <p:restoredTop sz="94693" autoAdjust="0"/>
  </p:normalViewPr>
  <p:slideViewPr>
    <p:cSldViewPr>
      <p:cViewPr varScale="1">
        <p:scale>
          <a:sx n="79" d="100"/>
          <a:sy n="79" d="100"/>
        </p:scale>
        <p:origin x="156" y="60"/>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10/17/2025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3072012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7</a:t>
            </a:fld>
            <a:endParaRPr lang="en-US"/>
          </a:p>
        </p:txBody>
      </p:sp>
    </p:spTree>
    <p:extLst>
      <p:ext uri="{BB962C8B-B14F-4D97-AF65-F5344CB8AC3E}">
        <p14:creationId xmlns:p14="http://schemas.microsoft.com/office/powerpoint/2010/main" val="2809505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10/17/2025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39683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46966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644608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084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10/17/2025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7415612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16496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14087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10/17/2025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599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031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4058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7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18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117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0894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63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0405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67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10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10/17/2025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5970769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10/17/2025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3414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7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C77F2E0-116F-423A-A742-E2C4A599403F}"/>
              </a:ext>
            </a:extLst>
          </p:cNvPr>
          <p:cNvSpPr txBox="1"/>
          <p:nvPr/>
        </p:nvSpPr>
        <p:spPr>
          <a:xfrm>
            <a:off x="2133600" y="1643774"/>
            <a:ext cx="6844885" cy="954107"/>
          </a:xfrm>
          <a:prstGeom prst="rect">
            <a:avLst/>
          </a:prstGeom>
          <a:noFill/>
        </p:spPr>
        <p:txBody>
          <a:bodyPr wrap="square">
            <a:spAutoFit/>
          </a:bodyPr>
          <a:lstStyle/>
          <a:p>
            <a:r>
              <a:rPr lang="en-US" sz="2800" b="1" i="0" dirty="0" err="1">
                <a:solidFill>
                  <a:srgbClr val="B22222"/>
                </a:solidFill>
                <a:effectLst/>
                <a:latin typeface="Arial" panose="020B0604020202020204" pitchFamily="34" charset="0"/>
              </a:rPr>
              <a:t>Lễ</a:t>
            </a:r>
            <a:r>
              <a:rPr lang="en-US" sz="2800" b="1" i="0" dirty="0">
                <a:solidFill>
                  <a:srgbClr val="B22222"/>
                </a:solidFill>
                <a:effectLst/>
                <a:latin typeface="Arial" panose="020B0604020202020204" pitchFamily="34" charset="0"/>
              </a:rPr>
              <a:t> </a:t>
            </a:r>
            <a:r>
              <a:rPr lang="en-US" sz="2800" b="1" i="0" dirty="0" err="1">
                <a:solidFill>
                  <a:srgbClr val="B22222"/>
                </a:solidFill>
                <a:effectLst/>
                <a:latin typeface="Arial" panose="020B0604020202020204" pitchFamily="34" charset="0"/>
              </a:rPr>
              <a:t>Các</a:t>
            </a:r>
            <a:r>
              <a:rPr lang="en-US" sz="2800" b="1" i="0" dirty="0">
                <a:solidFill>
                  <a:srgbClr val="B22222"/>
                </a:solidFill>
                <a:effectLst/>
                <a:latin typeface="Arial" panose="020B0604020202020204" pitchFamily="34" charset="0"/>
              </a:rPr>
              <a:t> </a:t>
            </a:r>
            <a:r>
              <a:rPr lang="en-US" sz="2800" b="1" i="0" dirty="0" err="1">
                <a:solidFill>
                  <a:srgbClr val="B22222"/>
                </a:solidFill>
                <a:effectLst/>
                <a:latin typeface="Arial" panose="020B0604020202020204" pitchFamily="34" charset="0"/>
              </a:rPr>
              <a:t>Đẳng</a:t>
            </a:r>
            <a:r>
              <a:rPr lang="en-US" sz="2800" b="1" i="0" dirty="0">
                <a:solidFill>
                  <a:srgbClr val="B22222"/>
                </a:solidFill>
                <a:effectLst/>
                <a:latin typeface="Arial" panose="020B0604020202020204" pitchFamily="34" charset="0"/>
              </a:rPr>
              <a:t> Linh </a:t>
            </a:r>
            <a:r>
              <a:rPr lang="en-US" sz="2800" b="1" i="0" dirty="0" err="1">
                <a:solidFill>
                  <a:srgbClr val="B22222"/>
                </a:solidFill>
                <a:effectLst/>
                <a:latin typeface="Arial" panose="020B0604020202020204" pitchFamily="34" charset="0"/>
              </a:rPr>
              <a:t>Hồn</a:t>
            </a:r>
            <a:br>
              <a:rPr lang="en-US" sz="2800" dirty="0"/>
            </a:br>
            <a:r>
              <a:rPr lang="en-US" sz="2800" b="1" i="0" dirty="0" err="1">
                <a:solidFill>
                  <a:srgbClr val="B22222"/>
                </a:solidFill>
                <a:effectLst/>
                <a:latin typeface="Arial" panose="020B0604020202020204" pitchFamily="34" charset="0"/>
              </a:rPr>
              <a:t>Cầu</a:t>
            </a:r>
            <a:r>
              <a:rPr lang="en-US" sz="2800" b="1" i="0" dirty="0">
                <a:solidFill>
                  <a:srgbClr val="B22222"/>
                </a:solidFill>
                <a:effectLst/>
                <a:latin typeface="Arial" panose="020B0604020202020204" pitchFamily="34" charset="0"/>
              </a:rPr>
              <a:t> </a:t>
            </a:r>
            <a:r>
              <a:rPr lang="en-US" sz="2800" b="1" i="0" dirty="0" err="1">
                <a:solidFill>
                  <a:srgbClr val="B22222"/>
                </a:solidFill>
                <a:effectLst/>
                <a:latin typeface="Arial" panose="020B0604020202020204" pitchFamily="34" charset="0"/>
              </a:rPr>
              <a:t>cho</a:t>
            </a:r>
            <a:r>
              <a:rPr lang="en-US" sz="2800" b="1" i="0" dirty="0">
                <a:solidFill>
                  <a:srgbClr val="B22222"/>
                </a:solidFill>
                <a:effectLst/>
                <a:latin typeface="Arial" panose="020B0604020202020204" pitchFamily="34" charset="0"/>
              </a:rPr>
              <a:t> </a:t>
            </a:r>
            <a:r>
              <a:rPr lang="en-US" sz="2800" b="1" i="0" dirty="0" err="1">
                <a:solidFill>
                  <a:srgbClr val="B22222"/>
                </a:solidFill>
                <a:effectLst/>
                <a:latin typeface="Arial" panose="020B0604020202020204" pitchFamily="34" charset="0"/>
              </a:rPr>
              <a:t>các</a:t>
            </a:r>
            <a:r>
              <a:rPr lang="en-US" sz="2800" b="1" i="0" dirty="0">
                <a:solidFill>
                  <a:srgbClr val="B22222"/>
                </a:solidFill>
                <a:effectLst/>
                <a:latin typeface="Arial" panose="020B0604020202020204" pitchFamily="34" charset="0"/>
              </a:rPr>
              <a:t> </a:t>
            </a:r>
            <a:r>
              <a:rPr lang="en-US" sz="2800" b="1" i="0" dirty="0" err="1">
                <a:solidFill>
                  <a:srgbClr val="B22222"/>
                </a:solidFill>
                <a:effectLst/>
                <a:latin typeface="Arial" panose="020B0604020202020204" pitchFamily="34" charset="0"/>
              </a:rPr>
              <a:t>tín</a:t>
            </a:r>
            <a:r>
              <a:rPr lang="en-US" sz="2800" b="1" i="0" dirty="0">
                <a:solidFill>
                  <a:srgbClr val="B22222"/>
                </a:solidFill>
                <a:effectLst/>
                <a:latin typeface="Arial" panose="020B0604020202020204" pitchFamily="34" charset="0"/>
              </a:rPr>
              <a:t> </a:t>
            </a:r>
            <a:r>
              <a:rPr lang="en-US" sz="2800" b="1" i="0" dirty="0" err="1">
                <a:solidFill>
                  <a:srgbClr val="B22222"/>
                </a:solidFill>
                <a:effectLst/>
                <a:latin typeface="Arial" panose="020B0604020202020204" pitchFamily="34" charset="0"/>
              </a:rPr>
              <a:t>hữu</a:t>
            </a:r>
            <a:r>
              <a:rPr lang="en-US" sz="2800" b="1" i="0" dirty="0">
                <a:solidFill>
                  <a:srgbClr val="B22222"/>
                </a:solidFill>
                <a:effectLst/>
                <a:latin typeface="Arial" panose="020B0604020202020204" pitchFamily="34" charset="0"/>
              </a:rPr>
              <a:t> </a:t>
            </a:r>
            <a:r>
              <a:rPr lang="en-US" sz="2800" b="1" i="0" dirty="0" err="1">
                <a:solidFill>
                  <a:srgbClr val="B22222"/>
                </a:solidFill>
                <a:effectLst/>
                <a:latin typeface="Arial" panose="020B0604020202020204" pitchFamily="34" charset="0"/>
              </a:rPr>
              <a:t>đã</a:t>
            </a:r>
            <a:r>
              <a:rPr lang="en-US" sz="2800" b="1" i="0" dirty="0">
                <a:solidFill>
                  <a:srgbClr val="B22222"/>
                </a:solidFill>
                <a:effectLst/>
                <a:latin typeface="Arial" panose="020B0604020202020204" pitchFamily="34" charset="0"/>
              </a:rPr>
              <a:t> qua </a:t>
            </a:r>
            <a:r>
              <a:rPr lang="en-US" sz="2800" b="1" i="0" dirty="0" err="1">
                <a:solidFill>
                  <a:srgbClr val="B22222"/>
                </a:solidFill>
                <a:effectLst/>
                <a:latin typeface="Arial" panose="020B0604020202020204" pitchFamily="34" charset="0"/>
              </a:rPr>
              <a:t>đời</a:t>
            </a:r>
            <a:endParaRPr lang="en-US" sz="2800" b="1" dirty="0">
              <a:solidFill>
                <a:srgbClr val="FFFF00"/>
              </a:solidFill>
            </a:endParaRPr>
          </a:p>
        </p:txBody>
      </p:sp>
      <p:pic>
        <p:nvPicPr>
          <p:cNvPr id="3" name="Picture 2">
            <a:extLst>
              <a:ext uri="{FF2B5EF4-FFF2-40B4-BE49-F238E27FC236}">
                <a16:creationId xmlns:a16="http://schemas.microsoft.com/office/drawing/2014/main" id="{5839E8BB-AAEC-4901-80E0-291BCDF5E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 y="26131"/>
            <a:ext cx="9144000" cy="5143500"/>
          </a:xfrm>
          <a:prstGeom prst="rect">
            <a:avLst/>
          </a:prstGeom>
        </p:spPr>
      </p:pic>
      <p:pic>
        <p:nvPicPr>
          <p:cNvPr id="9" name="Picture 8">
            <a:extLst>
              <a:ext uri="{FF2B5EF4-FFF2-40B4-BE49-F238E27FC236}">
                <a16:creationId xmlns:a16="http://schemas.microsoft.com/office/drawing/2014/main" id="{952FD06D-397C-4FEA-BEEA-CBBC3E339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71" y="57149"/>
            <a:ext cx="1105509" cy="1105509"/>
          </a:xfrm>
          <a:prstGeom prst="rect">
            <a:avLst/>
          </a:prstGeom>
        </p:spPr>
      </p:pic>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spTree>
    <p:extLst>
      <p:ext uri="{BB962C8B-B14F-4D97-AF65-F5344CB8AC3E}">
        <p14:creationId xmlns:p14="http://schemas.microsoft.com/office/powerpoint/2010/main" val="4176670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80871"/>
            <a:ext cx="8382000" cy="4019549"/>
          </a:xfrm>
        </p:spPr>
        <p:txBody>
          <a:bodyPr>
            <a:normAutofit/>
          </a:bodyPr>
          <a:lstStyle/>
          <a:p>
            <a:pPr algn="just"/>
            <a:r>
              <a:rPr lang="en-US" b="1" i="0" dirty="0">
                <a:solidFill>
                  <a:schemeClr val="bg1"/>
                </a:solidFill>
                <a:effectLst/>
                <a:latin typeface="Arial" panose="020B0604020202020204" pitchFamily="34" charset="0"/>
              </a:rPr>
              <a:t> </a:t>
            </a:r>
            <a:r>
              <a:rPr lang="vi-VN" b="1" i="0" dirty="0">
                <a:solidFill>
                  <a:schemeClr val="bg1"/>
                </a:solidFill>
                <a:effectLst/>
                <a:latin typeface="Roboto" panose="02000000000000000000" pitchFamily="2" charset="0"/>
              </a:rPr>
              <a:t>Chúa phán: Ta là sự sống lại và là sự sống; ai tin Ta dầu có chết cũng sẽ được sống, và kẻ nào sống mà tin Ta sẽ không chết muôn đời.</a:t>
            </a:r>
            <a:endParaRPr lang="vi-VN"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9F68560-D68F-44CE-911F-84BA0FE54536}"/>
              </a:ext>
            </a:extLst>
          </p:cNvPr>
          <p:cNvSpPr txBox="1"/>
          <p:nvPr/>
        </p:nvSpPr>
        <p:spPr>
          <a:xfrm>
            <a:off x="2514600" y="209550"/>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C77F2E0-116F-423A-A742-E2C4A599403F}"/>
              </a:ext>
            </a:extLst>
          </p:cNvPr>
          <p:cNvSpPr txBox="1"/>
          <p:nvPr/>
        </p:nvSpPr>
        <p:spPr>
          <a:xfrm>
            <a:off x="2133600" y="1643774"/>
            <a:ext cx="6844885" cy="954107"/>
          </a:xfrm>
          <a:prstGeom prst="rect">
            <a:avLst/>
          </a:prstGeom>
          <a:noFill/>
        </p:spPr>
        <p:txBody>
          <a:bodyPr wrap="square">
            <a:spAutoFit/>
          </a:bodyPr>
          <a:lstStyle/>
          <a:p>
            <a:r>
              <a:rPr lang="en-US" sz="2800" b="1" i="0" dirty="0" err="1">
                <a:solidFill>
                  <a:srgbClr val="B22222"/>
                </a:solidFill>
                <a:effectLst/>
                <a:latin typeface="Arial" panose="020B0604020202020204" pitchFamily="34" charset="0"/>
              </a:rPr>
              <a:t>Lễ</a:t>
            </a:r>
            <a:r>
              <a:rPr lang="en-US" sz="2800" b="1" i="0" dirty="0">
                <a:solidFill>
                  <a:srgbClr val="B22222"/>
                </a:solidFill>
                <a:effectLst/>
                <a:latin typeface="Arial" panose="020B0604020202020204" pitchFamily="34" charset="0"/>
              </a:rPr>
              <a:t> </a:t>
            </a:r>
            <a:r>
              <a:rPr lang="en-US" sz="2800" b="1" i="0" dirty="0" err="1">
                <a:solidFill>
                  <a:srgbClr val="B22222"/>
                </a:solidFill>
                <a:effectLst/>
                <a:latin typeface="Arial" panose="020B0604020202020204" pitchFamily="34" charset="0"/>
              </a:rPr>
              <a:t>Các</a:t>
            </a:r>
            <a:r>
              <a:rPr lang="en-US" sz="2800" b="1" i="0" dirty="0">
                <a:solidFill>
                  <a:srgbClr val="B22222"/>
                </a:solidFill>
                <a:effectLst/>
                <a:latin typeface="Arial" panose="020B0604020202020204" pitchFamily="34" charset="0"/>
              </a:rPr>
              <a:t> </a:t>
            </a:r>
            <a:r>
              <a:rPr lang="en-US" sz="2800" b="1" i="0" dirty="0" err="1">
                <a:solidFill>
                  <a:srgbClr val="B22222"/>
                </a:solidFill>
                <a:effectLst/>
                <a:latin typeface="Arial" panose="020B0604020202020204" pitchFamily="34" charset="0"/>
              </a:rPr>
              <a:t>Đẳng</a:t>
            </a:r>
            <a:r>
              <a:rPr lang="en-US" sz="2800" b="1" i="0" dirty="0">
                <a:solidFill>
                  <a:srgbClr val="B22222"/>
                </a:solidFill>
                <a:effectLst/>
                <a:latin typeface="Arial" panose="020B0604020202020204" pitchFamily="34" charset="0"/>
              </a:rPr>
              <a:t> Linh </a:t>
            </a:r>
            <a:r>
              <a:rPr lang="en-US" sz="2800" b="1" i="0" dirty="0" err="1">
                <a:solidFill>
                  <a:srgbClr val="B22222"/>
                </a:solidFill>
                <a:effectLst/>
                <a:latin typeface="Arial" panose="020B0604020202020204" pitchFamily="34" charset="0"/>
              </a:rPr>
              <a:t>Hồn</a:t>
            </a:r>
            <a:br>
              <a:rPr lang="en-US" sz="2800" dirty="0"/>
            </a:br>
            <a:r>
              <a:rPr lang="en-US" sz="2800" b="1" i="0" dirty="0" err="1">
                <a:solidFill>
                  <a:srgbClr val="B22222"/>
                </a:solidFill>
                <a:effectLst/>
                <a:latin typeface="Arial" panose="020B0604020202020204" pitchFamily="34" charset="0"/>
              </a:rPr>
              <a:t>Cầu</a:t>
            </a:r>
            <a:r>
              <a:rPr lang="en-US" sz="2800" b="1" i="0" dirty="0">
                <a:solidFill>
                  <a:srgbClr val="B22222"/>
                </a:solidFill>
                <a:effectLst/>
                <a:latin typeface="Arial" panose="020B0604020202020204" pitchFamily="34" charset="0"/>
              </a:rPr>
              <a:t> </a:t>
            </a:r>
            <a:r>
              <a:rPr lang="en-US" sz="2800" b="1" i="0" dirty="0" err="1">
                <a:solidFill>
                  <a:srgbClr val="B22222"/>
                </a:solidFill>
                <a:effectLst/>
                <a:latin typeface="Arial" panose="020B0604020202020204" pitchFamily="34" charset="0"/>
              </a:rPr>
              <a:t>cho</a:t>
            </a:r>
            <a:r>
              <a:rPr lang="en-US" sz="2800" b="1" i="0" dirty="0">
                <a:solidFill>
                  <a:srgbClr val="B22222"/>
                </a:solidFill>
                <a:effectLst/>
                <a:latin typeface="Arial" panose="020B0604020202020204" pitchFamily="34" charset="0"/>
              </a:rPr>
              <a:t> </a:t>
            </a:r>
            <a:r>
              <a:rPr lang="en-US" sz="2800" b="1" i="0" dirty="0" err="1">
                <a:solidFill>
                  <a:srgbClr val="B22222"/>
                </a:solidFill>
                <a:effectLst/>
                <a:latin typeface="Arial" panose="020B0604020202020204" pitchFamily="34" charset="0"/>
              </a:rPr>
              <a:t>các</a:t>
            </a:r>
            <a:r>
              <a:rPr lang="en-US" sz="2800" b="1" i="0" dirty="0">
                <a:solidFill>
                  <a:srgbClr val="B22222"/>
                </a:solidFill>
                <a:effectLst/>
                <a:latin typeface="Arial" panose="020B0604020202020204" pitchFamily="34" charset="0"/>
              </a:rPr>
              <a:t> </a:t>
            </a:r>
            <a:r>
              <a:rPr lang="en-US" sz="2800" b="1" i="0" dirty="0" err="1">
                <a:solidFill>
                  <a:srgbClr val="B22222"/>
                </a:solidFill>
                <a:effectLst/>
                <a:latin typeface="Arial" panose="020B0604020202020204" pitchFamily="34" charset="0"/>
              </a:rPr>
              <a:t>tín</a:t>
            </a:r>
            <a:r>
              <a:rPr lang="en-US" sz="2800" b="1" i="0" dirty="0">
                <a:solidFill>
                  <a:srgbClr val="B22222"/>
                </a:solidFill>
                <a:effectLst/>
                <a:latin typeface="Arial" panose="020B0604020202020204" pitchFamily="34" charset="0"/>
              </a:rPr>
              <a:t> </a:t>
            </a:r>
            <a:r>
              <a:rPr lang="en-US" sz="2800" b="1" i="0" dirty="0" err="1">
                <a:solidFill>
                  <a:srgbClr val="B22222"/>
                </a:solidFill>
                <a:effectLst/>
                <a:latin typeface="Arial" panose="020B0604020202020204" pitchFamily="34" charset="0"/>
              </a:rPr>
              <a:t>hữu</a:t>
            </a:r>
            <a:r>
              <a:rPr lang="en-US" sz="2800" b="1" i="0" dirty="0">
                <a:solidFill>
                  <a:srgbClr val="B22222"/>
                </a:solidFill>
                <a:effectLst/>
                <a:latin typeface="Arial" panose="020B0604020202020204" pitchFamily="34" charset="0"/>
              </a:rPr>
              <a:t> </a:t>
            </a:r>
            <a:r>
              <a:rPr lang="en-US" sz="2800" b="1" i="0" dirty="0" err="1">
                <a:solidFill>
                  <a:srgbClr val="B22222"/>
                </a:solidFill>
                <a:effectLst/>
                <a:latin typeface="Arial" panose="020B0604020202020204" pitchFamily="34" charset="0"/>
              </a:rPr>
              <a:t>đã</a:t>
            </a:r>
            <a:r>
              <a:rPr lang="en-US" sz="2800" b="1" i="0" dirty="0">
                <a:solidFill>
                  <a:srgbClr val="B22222"/>
                </a:solidFill>
                <a:effectLst/>
                <a:latin typeface="Arial" panose="020B0604020202020204" pitchFamily="34" charset="0"/>
              </a:rPr>
              <a:t> qua </a:t>
            </a:r>
            <a:r>
              <a:rPr lang="en-US" sz="2800" b="1" i="0" dirty="0" err="1">
                <a:solidFill>
                  <a:srgbClr val="B22222"/>
                </a:solidFill>
                <a:effectLst/>
                <a:latin typeface="Arial" panose="020B0604020202020204" pitchFamily="34" charset="0"/>
              </a:rPr>
              <a:t>đời</a:t>
            </a:r>
            <a:endParaRPr lang="en-US" sz="2800" b="1" dirty="0">
              <a:solidFill>
                <a:srgbClr val="FFFF00"/>
              </a:solidFill>
            </a:endParaRPr>
          </a:p>
        </p:txBody>
      </p:sp>
      <p:pic>
        <p:nvPicPr>
          <p:cNvPr id="3" name="Picture 2">
            <a:extLst>
              <a:ext uri="{FF2B5EF4-FFF2-40B4-BE49-F238E27FC236}">
                <a16:creationId xmlns:a16="http://schemas.microsoft.com/office/drawing/2014/main" id="{5839E8BB-AAEC-4901-80E0-291BCDF5E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 y="26131"/>
            <a:ext cx="9144000" cy="5143500"/>
          </a:xfrm>
          <a:prstGeom prst="rect">
            <a:avLst/>
          </a:prstGeom>
        </p:spPr>
      </p:pic>
      <p:pic>
        <p:nvPicPr>
          <p:cNvPr id="9" name="Picture 8">
            <a:extLst>
              <a:ext uri="{FF2B5EF4-FFF2-40B4-BE49-F238E27FC236}">
                <a16:creationId xmlns:a16="http://schemas.microsoft.com/office/drawing/2014/main" id="{952FD06D-397C-4FEA-BEEA-CBBC3E339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71" y="57149"/>
            <a:ext cx="1105509" cy="1105509"/>
          </a:xfrm>
          <a:prstGeom prst="rect">
            <a:avLst/>
          </a:prstGeom>
        </p:spPr>
      </p:pic>
    </p:spTree>
    <p:extLst>
      <p:ext uri="{BB962C8B-B14F-4D97-AF65-F5344CB8AC3E}">
        <p14:creationId xmlns:p14="http://schemas.microsoft.com/office/powerpoint/2010/main" val="37668635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52550"/>
            <a:ext cx="8610600" cy="3076583"/>
          </a:xfrm>
        </p:spPr>
        <p:txBody>
          <a:bodyPr>
            <a:noAutofit/>
          </a:bodyPr>
          <a:lstStyle/>
          <a:p>
            <a:pPr algn="just"/>
            <a:r>
              <a:rPr lang="vi-VN" sz="4000" b="1" i="0" dirty="0">
                <a:solidFill>
                  <a:schemeClr val="bg1"/>
                </a:solidFill>
                <a:effectLst/>
                <a:latin typeface="Arial" panose="020B0604020202020204" pitchFamily="34" charset="0"/>
              </a:rPr>
              <a:t>Như Chúa Giêsu đã chết và sống lại thế nào, thì Thiên Chúa cũng sẽ đem họ đến làm một với Người như vậy. Và cũng như mọi người đều phải chết nơi Adam thế nào, thì mọi người cũng sẽ được tác sinh trong Đức Kitô như vậy.</a:t>
            </a:r>
            <a:endParaRPr lang="vi-VN" sz="4000"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0B0AEBA4-5C49-4FF1-A8EA-8BDAA70DCA94}"/>
              </a:ext>
            </a:extLst>
          </p:cNvPr>
          <p:cNvSpPr txBox="1"/>
          <p:nvPr/>
        </p:nvSpPr>
        <p:spPr>
          <a:xfrm>
            <a:off x="2209800" y="31525"/>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3467323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381000" y="87142"/>
            <a:ext cx="82296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1" dirty="0" err="1">
                <a:solidFill>
                  <a:srgbClr val="FFFFFF"/>
                </a:solidFill>
                <a:effectLst/>
                <a:latin typeface="Roboto" panose="02000000000000000000" pitchFamily="2" charset="0"/>
              </a:rPr>
              <a:t>Kn</a:t>
            </a:r>
            <a:r>
              <a:rPr lang="en-US" sz="4000" b="0" i="1" dirty="0">
                <a:solidFill>
                  <a:srgbClr val="FFFFFF"/>
                </a:solidFill>
                <a:effectLst/>
                <a:latin typeface="Roboto" panose="02000000000000000000" pitchFamily="2" charset="0"/>
              </a:rPr>
              <a:t> 3, 1-9</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826353"/>
            <a:ext cx="5227537" cy="2819162"/>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76200" y="795028"/>
            <a:ext cx="8991600" cy="1323439"/>
          </a:xfrm>
          <a:prstGeom prst="rect">
            <a:avLst/>
          </a:prstGeom>
          <a:noFill/>
        </p:spPr>
        <p:txBody>
          <a:bodyPr wrap="square">
            <a:spAutoFit/>
          </a:bodyPr>
          <a:lstStyle/>
          <a:p>
            <a:r>
              <a:rPr lang="vi-VN" sz="4000" b="1" i="1" dirty="0">
                <a:solidFill>
                  <a:schemeClr val="bg1"/>
                </a:solidFill>
                <a:effectLst/>
                <a:latin typeface="Roboto" panose="02000000000000000000" pitchFamily="2" charset="0"/>
              </a:rPr>
              <a:t>"Chúa chấp nhận các ngài như của lễ toàn thiêu".</a:t>
            </a:r>
            <a:endParaRPr lang="en-US" sz="40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64772" y="1995758"/>
            <a:ext cx="8862056" cy="707886"/>
          </a:xfrm>
          <a:prstGeom prst="rect">
            <a:avLst/>
          </a:prstGeom>
          <a:noFill/>
        </p:spPr>
        <p:txBody>
          <a:bodyPr wrap="square">
            <a:spAutoFit/>
          </a:bodyPr>
          <a:lstStyle/>
          <a:p>
            <a:r>
              <a:rPr lang="en-US" sz="4000" b="0" i="0" dirty="0" err="1">
                <a:solidFill>
                  <a:schemeClr val="bg1"/>
                </a:solidFill>
                <a:effectLst/>
                <a:latin typeface="Roboto" panose="02000000000000000000" pitchFamily="2" charset="0"/>
              </a:rPr>
              <a:t>Trích</a:t>
            </a:r>
            <a:r>
              <a:rPr lang="en-US" sz="4000" b="0" i="0" dirty="0">
                <a:solidFill>
                  <a:schemeClr val="bg1"/>
                </a:solidFill>
                <a:effectLst/>
                <a:latin typeface="Roboto" panose="02000000000000000000" pitchFamily="2" charset="0"/>
              </a:rPr>
              <a:t> </a:t>
            </a:r>
            <a:r>
              <a:rPr lang="en-US" sz="4000" b="0" i="0" dirty="0" err="1">
                <a:solidFill>
                  <a:schemeClr val="bg1"/>
                </a:solidFill>
                <a:effectLst/>
                <a:latin typeface="Roboto" panose="02000000000000000000" pitchFamily="2" charset="0"/>
              </a:rPr>
              <a:t>sách</a:t>
            </a:r>
            <a:r>
              <a:rPr lang="en-US" sz="4000" b="0" i="0" dirty="0">
                <a:solidFill>
                  <a:schemeClr val="bg1"/>
                </a:solidFill>
                <a:effectLst/>
                <a:latin typeface="Roboto" panose="02000000000000000000" pitchFamily="2" charset="0"/>
              </a:rPr>
              <a:t> </a:t>
            </a:r>
            <a:r>
              <a:rPr lang="en-US" sz="4000" b="0" i="0" dirty="0" err="1">
                <a:solidFill>
                  <a:schemeClr val="bg1"/>
                </a:solidFill>
                <a:effectLst/>
                <a:latin typeface="Roboto" panose="02000000000000000000" pitchFamily="2" charset="0"/>
              </a:rPr>
              <a:t>Khôn</a:t>
            </a:r>
            <a:r>
              <a:rPr lang="en-US" sz="4000" b="0" i="0" dirty="0">
                <a:solidFill>
                  <a:schemeClr val="bg1"/>
                </a:solidFill>
                <a:effectLst/>
                <a:latin typeface="Roboto" panose="02000000000000000000" pitchFamily="2" charset="0"/>
              </a:rPr>
              <a:t> </a:t>
            </a:r>
            <a:r>
              <a:rPr lang="en-US" sz="4000" b="0" i="0" dirty="0" err="1">
                <a:solidFill>
                  <a:schemeClr val="bg1"/>
                </a:solidFill>
                <a:effectLst/>
                <a:latin typeface="Roboto" panose="02000000000000000000" pitchFamily="2" charset="0"/>
              </a:rPr>
              <a:t>Ngoan</a:t>
            </a:r>
            <a:r>
              <a:rPr lang="en-US" sz="4000" b="0" i="0" dirty="0">
                <a:solidFill>
                  <a:schemeClr val="bg1"/>
                </a:solidFill>
                <a:effectLst/>
                <a:latin typeface="Roboto" panose="02000000000000000000" pitchFamily="2" charset="0"/>
              </a:rPr>
              <a:t>.</a:t>
            </a:r>
            <a:endParaRPr lang="en-US" sz="4000" dirty="0">
              <a:solidFill>
                <a:schemeClr val="bg1"/>
              </a:solidFill>
            </a:endParaRPr>
          </a:p>
        </p:txBody>
      </p:sp>
    </p:spTree>
    <p:extLst>
      <p:ext uri="{BB962C8B-B14F-4D97-AF65-F5344CB8AC3E}">
        <p14:creationId xmlns:p14="http://schemas.microsoft.com/office/powerpoint/2010/main" val="9579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altLang="en-US" sz="7200" b="1" u="sng" dirty="0">
                <a:solidFill>
                  <a:srgbClr val="FFFF00"/>
                </a:solidFill>
                <a:cs typeface="Times New Roman" pitchFamily="18" charset="0"/>
              </a:rPr>
            </a:br>
            <a:br>
              <a:rPr lang="en-US" sz="4000" b="0" i="0" dirty="0">
                <a:solidFill>
                  <a:schemeClr val="bg1"/>
                </a:solidFill>
                <a:effectLst/>
                <a:latin typeface="Arial" panose="020B0604020202020204" pitchFamily="34" charset="0"/>
              </a:rPr>
            </a:br>
            <a:endParaRPr lang="en-US"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3D25AF5F-BBC9-4D18-B8B4-00325B9D79C5}"/>
              </a:ext>
            </a:extLst>
          </p:cNvPr>
          <p:cNvSpPr txBox="1"/>
          <p:nvPr/>
        </p:nvSpPr>
        <p:spPr>
          <a:xfrm>
            <a:off x="2857500" y="209550"/>
            <a:ext cx="3429000" cy="830997"/>
          </a:xfrm>
          <a:prstGeom prst="rect">
            <a:avLst/>
          </a:prstGeom>
          <a:noFill/>
        </p:spPr>
        <p:txBody>
          <a:bodyPr wrap="square" rtlCol="0">
            <a:spAutoFit/>
          </a:bodyPr>
          <a:lstStyle/>
          <a:p>
            <a:pPr algn="ctr"/>
            <a:r>
              <a:rPr lang="en-US" sz="4800" b="1" dirty="0" err="1">
                <a:solidFill>
                  <a:srgbClr val="FFFF00"/>
                </a:solidFill>
                <a:latin typeface="Arial" panose="020B0604020202020204" pitchFamily="34" charset="0"/>
                <a:cs typeface="Arial" panose="020B0604020202020204" pitchFamily="34" charset="0"/>
              </a:rPr>
              <a:t>Đáp</a:t>
            </a:r>
            <a:r>
              <a:rPr lang="en-US" sz="48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5B6911F8-5CF6-4FC3-8A10-83D43FB1CF73}"/>
              </a:ext>
            </a:extLst>
          </p:cNvPr>
          <p:cNvSpPr txBox="1"/>
          <p:nvPr/>
        </p:nvSpPr>
        <p:spPr>
          <a:xfrm>
            <a:off x="381000" y="1083211"/>
            <a:ext cx="8252460" cy="707886"/>
          </a:xfrm>
          <a:prstGeom prst="rect">
            <a:avLst/>
          </a:prstGeom>
          <a:noFill/>
        </p:spPr>
        <p:txBody>
          <a:bodyPr wrap="square" rtlCol="0">
            <a:spAutoFit/>
          </a:bodyPr>
          <a:lstStyle/>
          <a:p>
            <a:pPr algn="ctr"/>
            <a:r>
              <a:rPr lang="da-DK" sz="4000" b="0" i="1" dirty="0">
                <a:solidFill>
                  <a:srgbClr val="FFFFFF"/>
                </a:solidFill>
                <a:effectLst/>
                <a:latin typeface="Roboto" panose="02000000000000000000" pitchFamily="2" charset="0"/>
              </a:rPr>
              <a:t>Tv 22, 1-3a. 3b-4. 5. 6</a:t>
            </a:r>
            <a:endParaRPr lang="en-US" sz="4000" dirty="0">
              <a:solidFill>
                <a:schemeClr val="bg1"/>
              </a:solidFill>
            </a:endParaRPr>
          </a:p>
        </p:txBody>
      </p:sp>
      <p:sp>
        <p:nvSpPr>
          <p:cNvPr id="5" name="TextBox 4">
            <a:extLst>
              <a:ext uri="{FF2B5EF4-FFF2-40B4-BE49-F238E27FC236}">
                <a16:creationId xmlns:a16="http://schemas.microsoft.com/office/drawing/2014/main" id="{4457F1DD-782D-49AD-A0C0-72F985A85B17}"/>
              </a:ext>
            </a:extLst>
          </p:cNvPr>
          <p:cNvSpPr txBox="1"/>
          <p:nvPr/>
        </p:nvSpPr>
        <p:spPr>
          <a:xfrm>
            <a:off x="685800" y="1885950"/>
            <a:ext cx="8252460" cy="1446550"/>
          </a:xfrm>
          <a:prstGeom prst="rect">
            <a:avLst/>
          </a:prstGeom>
          <a:noFill/>
        </p:spPr>
        <p:txBody>
          <a:bodyPr wrap="square" rtlCol="0">
            <a:spAutoFit/>
          </a:bodyPr>
          <a:lstStyle/>
          <a:p>
            <a:pPr algn="just"/>
            <a:r>
              <a:rPr lang="en-US" sz="4400" b="1" dirty="0" err="1">
                <a:solidFill>
                  <a:schemeClr val="bg1"/>
                </a:solidFill>
                <a:latin typeface="Arial" panose="020B0604020202020204" pitchFamily="34" charset="0"/>
              </a:rPr>
              <a:t>Đáp</a:t>
            </a:r>
            <a:r>
              <a:rPr lang="en-US" sz="4400" b="1" dirty="0">
                <a:solidFill>
                  <a:schemeClr val="bg1"/>
                </a:solidFill>
                <a:latin typeface="Arial" panose="020B0604020202020204" pitchFamily="34" charset="0"/>
              </a:rPr>
              <a:t>: </a:t>
            </a:r>
            <a:r>
              <a:rPr lang="vi-VN" sz="4400" b="1" i="0" dirty="0">
                <a:solidFill>
                  <a:schemeClr val="bg1"/>
                </a:solidFill>
                <a:effectLst/>
                <a:latin typeface="Arial" panose="020B0604020202020204" pitchFamily="34" charset="0"/>
              </a:rPr>
              <a:t> </a:t>
            </a:r>
            <a:r>
              <a:rPr lang="vi-VN" sz="4400" b="1" i="0" dirty="0">
                <a:solidFill>
                  <a:srgbClr val="333333"/>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Chúa</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chăn</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nuôi</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tôi</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tôi</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chẳng</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thiếu</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thốn</a:t>
            </a:r>
            <a:r>
              <a:rPr lang="en-US" sz="4400" b="1" i="0" dirty="0">
                <a:solidFill>
                  <a:schemeClr val="bg1"/>
                </a:solidFill>
                <a:effectLst/>
                <a:latin typeface="Arial" panose="020B0604020202020204" pitchFamily="34" charset="0"/>
              </a:rPr>
              <a:t> chi</a:t>
            </a:r>
            <a:endParaRPr lang="en-US" sz="4400" b="1" dirty="0">
              <a:solidFill>
                <a:schemeClr val="bg1"/>
              </a:solidFill>
            </a:endParaRPr>
          </a:p>
        </p:txBody>
      </p:sp>
    </p:spTree>
    <p:extLst>
      <p:ext uri="{BB962C8B-B14F-4D97-AF65-F5344CB8AC3E}">
        <p14:creationId xmlns:p14="http://schemas.microsoft.com/office/powerpoint/2010/main" val="110478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372570" y="92849"/>
            <a:ext cx="86783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1" dirty="0">
                <a:solidFill>
                  <a:srgbClr val="FFFFFF"/>
                </a:solidFill>
                <a:effectLst/>
                <a:latin typeface="Roboto" panose="02000000000000000000" pitchFamily="2" charset="0"/>
              </a:rPr>
              <a:t>Rm 5, 5-11 </a:t>
            </a:r>
            <a:r>
              <a:rPr lang="en-US" sz="4000" b="0" i="1" dirty="0" err="1">
                <a:solidFill>
                  <a:srgbClr val="FFFFFF"/>
                </a:solidFill>
                <a:effectLst/>
                <a:latin typeface="Roboto" panose="02000000000000000000" pitchFamily="2" charset="0"/>
              </a:rPr>
              <a:t>hoặc</a:t>
            </a:r>
            <a:r>
              <a:rPr lang="en-US" sz="4000" b="0" i="1" dirty="0">
                <a:solidFill>
                  <a:srgbClr val="FFFFFF"/>
                </a:solidFill>
                <a:effectLst/>
                <a:latin typeface="Roboto" panose="02000000000000000000" pitchFamily="2" charset="0"/>
              </a:rPr>
              <a:t> Rm 6, 3-9</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019550"/>
            <a:ext cx="3030552" cy="1559414"/>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109916" y="755388"/>
            <a:ext cx="9017225" cy="2554545"/>
          </a:xfrm>
          <a:prstGeom prst="rect">
            <a:avLst/>
          </a:prstGeom>
          <a:noFill/>
        </p:spPr>
        <p:txBody>
          <a:bodyPr wrap="square">
            <a:spAutoFit/>
          </a:bodyPr>
          <a:lstStyle/>
          <a:p>
            <a:r>
              <a:rPr lang="vi-VN" sz="4000" b="1" i="1" dirty="0">
                <a:solidFill>
                  <a:schemeClr val="bg1"/>
                </a:solidFill>
                <a:effectLst/>
                <a:latin typeface="Roboto" panose="02000000000000000000" pitchFamily="2" charset="0"/>
              </a:rPr>
              <a:t>"Chúng ta đã nên công chính trong Máu của Người, và nhờ Người chúng ta được cứu khỏi cơn thịnh nộ" hoặc "Chúng ta phải sống đời sống mới".</a:t>
            </a:r>
            <a:endParaRPr lang="en-US" sz="40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46529" y="3309933"/>
            <a:ext cx="9050942" cy="1200329"/>
          </a:xfrm>
          <a:prstGeom prst="rect">
            <a:avLst/>
          </a:prstGeom>
          <a:noFill/>
        </p:spPr>
        <p:txBody>
          <a:bodyPr wrap="square">
            <a:spAutoFit/>
          </a:bodyPr>
          <a:lstStyle/>
          <a:p>
            <a:r>
              <a:rPr lang="vi-VN" sz="3600" b="0" i="0" dirty="0">
                <a:solidFill>
                  <a:schemeClr val="bg1"/>
                </a:solidFill>
                <a:effectLst/>
                <a:latin typeface="Roboto" panose="02000000000000000000" pitchFamily="2" charset="0"/>
              </a:rPr>
              <a:t>Trích thư Thánh Phaolô Tông đồ gửi tín hữu Rôma.</a:t>
            </a:r>
            <a:endParaRPr lang="en-US" sz="3600" dirty="0">
              <a:solidFill>
                <a:schemeClr val="bg1"/>
              </a:solidFill>
            </a:endParaRPr>
          </a:p>
        </p:txBody>
      </p:sp>
    </p:spTree>
    <p:extLst>
      <p:ext uri="{BB962C8B-B14F-4D97-AF65-F5344CB8AC3E}">
        <p14:creationId xmlns:p14="http://schemas.microsoft.com/office/powerpoint/2010/main" val="427594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66750"/>
            <a:ext cx="8534400" cy="3962400"/>
          </a:xfrm>
        </p:spPr>
        <p:txBody>
          <a:bodyPr>
            <a:noAutofit/>
          </a:bodyPr>
          <a:lstStyle/>
          <a:p>
            <a:pPr algn="just"/>
            <a:r>
              <a:rPr lang="en-US" sz="5400" b="1" u="sng" dirty="0">
                <a:solidFill>
                  <a:srgbClr val="FFFF00"/>
                </a:solidFill>
                <a:effectLst/>
                <a:latin typeface="+mj-lt"/>
                <a:cs typeface="Times New Roman" pitchFamily="18" charset="0"/>
              </a:rPr>
              <a:t>Alleluia-alleluia</a:t>
            </a:r>
            <a:r>
              <a:rPr lang="en-US" b="1" u="sng" dirty="0">
                <a:solidFill>
                  <a:srgbClr val="FFFF00"/>
                </a:solidFill>
                <a:effectLst/>
                <a:latin typeface="Arial" panose="020B0604020202020204" pitchFamily="34" charset="0"/>
                <a:cs typeface="Arial" panose="020B0604020202020204" pitchFamily="34" charset="0"/>
              </a:rPr>
              <a:t>:</a:t>
            </a:r>
            <a:r>
              <a:rPr lang="vi-VN" b="0" i="0" dirty="0">
                <a:solidFill>
                  <a:srgbClr val="333333"/>
                </a:solidFill>
                <a:effectLst/>
                <a:latin typeface="arial" panose="020B0604020202020204" pitchFamily="34" charset="0"/>
              </a:rPr>
              <a:t> </a:t>
            </a:r>
            <a:r>
              <a:rPr lang="vi-VN" sz="4000" b="1" i="0" dirty="0">
                <a:solidFill>
                  <a:schemeClr val="bg1"/>
                </a:solidFill>
                <a:effectLst/>
                <a:latin typeface="Roboto" panose="02000000000000000000" pitchFamily="2" charset="0"/>
              </a:rPr>
              <a:t>- Chúa phán: "Hỡi những kẻ Cha Ta chúc phúc, hãy đến, hãy lãnh lấy phần gia nghiệp là Nước Trời đã chuẩn bị cho các ngươi từ khi tạo dựng vũ trụ". -</a:t>
            </a:r>
            <a:r>
              <a:rPr lang="en-US" b="1" u="sng" dirty="0">
                <a:solidFill>
                  <a:srgbClr val="FFFF00"/>
                </a:solidFill>
                <a:effectLst/>
                <a:latin typeface="Arial" panose="020B0604020202020204" pitchFamily="34" charset="0"/>
                <a:cs typeface="Arial" panose="020B0604020202020204" pitchFamily="34" charset="0"/>
              </a:rPr>
              <a:t>Alleluia.</a:t>
            </a:r>
          </a:p>
        </p:txBody>
      </p:sp>
      <p:sp>
        <p:nvSpPr>
          <p:cNvPr id="3" name="TextBox 2">
            <a:extLst>
              <a:ext uri="{FF2B5EF4-FFF2-40B4-BE49-F238E27FC236}">
                <a16:creationId xmlns:a16="http://schemas.microsoft.com/office/drawing/2014/main" id="{905E3580-F9C8-47BF-A7D4-10DC39062D72}"/>
              </a:ext>
            </a:extLst>
          </p:cNvPr>
          <p:cNvSpPr txBox="1"/>
          <p:nvPr/>
        </p:nvSpPr>
        <p:spPr>
          <a:xfrm>
            <a:off x="1447800" y="15341"/>
            <a:ext cx="6781800" cy="769441"/>
          </a:xfrm>
          <a:prstGeom prst="rect">
            <a:avLst/>
          </a:prstGeom>
          <a:noFill/>
        </p:spPr>
        <p:txBody>
          <a:bodyPr wrap="square" rtlCol="0">
            <a:spAutoFit/>
          </a:bodyPr>
          <a:lstStyle/>
          <a:p>
            <a:r>
              <a:rPr lang="en-US" sz="4400" b="0" i="0" dirty="0">
                <a:solidFill>
                  <a:srgbClr val="FF0000"/>
                </a:solidFill>
                <a:effectLst/>
                <a:latin typeface="Arial" panose="020B0604020202020204" pitchFamily="34" charset="0"/>
              </a:rPr>
              <a:t>Alleluia: </a:t>
            </a:r>
            <a:r>
              <a:rPr lang="en-US" sz="4400" b="0" i="1" dirty="0">
                <a:solidFill>
                  <a:srgbClr val="FFFFFF"/>
                </a:solidFill>
                <a:effectLst/>
                <a:latin typeface="Roboto" panose="02000000000000000000" pitchFamily="2" charset="0"/>
              </a:rPr>
              <a:t>Mt 25:34</a:t>
            </a:r>
            <a:endParaRPr lang="en-US" sz="4400" dirty="0">
              <a:solidFill>
                <a:schemeClr val="bg1"/>
              </a:solidFill>
            </a:endParaRPr>
          </a:p>
        </p:txBody>
      </p:sp>
    </p:spTree>
    <p:extLst>
      <p:ext uri="{BB962C8B-B14F-4D97-AF65-F5344CB8AC3E}">
        <p14:creationId xmlns:p14="http://schemas.microsoft.com/office/powerpoint/2010/main" val="271542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39E8BB-AAEC-4901-80E0-291BCDF5E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8">
            <a:extLst>
              <a:ext uri="{FF2B5EF4-FFF2-40B4-BE49-F238E27FC236}">
                <a16:creationId xmlns:a16="http://schemas.microsoft.com/office/drawing/2014/main" id="{952FD06D-397C-4FEA-BEEA-CBBC3E339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71" y="57149"/>
            <a:ext cx="1105509" cy="1105509"/>
          </a:xfrm>
          <a:prstGeom prst="rect">
            <a:avLst/>
          </a:prstGeom>
        </p:spPr>
      </p:pic>
      <p:sp>
        <p:nvSpPr>
          <p:cNvPr id="5" name="TextBox 4">
            <a:extLst>
              <a:ext uri="{FF2B5EF4-FFF2-40B4-BE49-F238E27FC236}">
                <a16:creationId xmlns:a16="http://schemas.microsoft.com/office/drawing/2014/main" id="{83E94EA9-CF04-4E21-A001-0D5C7B1C54CC}"/>
              </a:ext>
            </a:extLst>
          </p:cNvPr>
          <p:cNvSpPr txBox="1"/>
          <p:nvPr/>
        </p:nvSpPr>
        <p:spPr>
          <a:xfrm>
            <a:off x="5105400" y="209550"/>
            <a:ext cx="4190999"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PHÚC ÂM  </a:t>
            </a:r>
            <a:r>
              <a:rPr lang="en-US" sz="2800" b="1" i="1" dirty="0">
                <a:solidFill>
                  <a:srgbClr val="FFFF00"/>
                </a:solidFill>
                <a:effectLst/>
                <a:latin typeface="Roboto" panose="02000000000000000000" pitchFamily="2" charset="0"/>
              </a:rPr>
              <a:t>Ga 6:37-40</a:t>
            </a:r>
            <a:endParaRPr lang="en-US" sz="2800" b="1" dirty="0">
              <a:solidFill>
                <a:srgbClr val="FFFF00"/>
              </a:solidFill>
            </a:endParaRPr>
          </a:p>
        </p:txBody>
      </p:sp>
    </p:spTree>
    <p:extLst>
      <p:ext uri="{BB962C8B-B14F-4D97-AF65-F5344CB8AC3E}">
        <p14:creationId xmlns:p14="http://schemas.microsoft.com/office/powerpoint/2010/main" val="6284341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2183E6E-1422-D2E3-0249-E66D59F5F4D5}"/>
            </a:ext>
          </a:extLst>
        </p:cNvPr>
        <p:cNvGrpSpPr/>
        <p:nvPr/>
      </p:nvGrpSpPr>
      <p:grpSpPr>
        <a:xfrm>
          <a:off x="0" y="0"/>
          <a:ext cx="0" cy="0"/>
          <a:chOff x="0" y="0"/>
          <a:chExt cx="0" cy="0"/>
        </a:xfrm>
      </p:grpSpPr>
      <p:pic>
        <p:nvPicPr>
          <p:cNvPr id="3" name="Picture 2" descr="A person praying with his hands together&#10;&#10;Description automatically generated">
            <a:extLst>
              <a:ext uri="{FF2B5EF4-FFF2-40B4-BE49-F238E27FC236}">
                <a16:creationId xmlns:a16="http://schemas.microsoft.com/office/drawing/2014/main" id="{85AF943B-B4DA-B9FB-E191-596278583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1480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1175</TotalTime>
  <Words>306</Words>
  <Application>Microsoft Office PowerPoint</Application>
  <PresentationFormat>On-screen Show (16:9)</PresentationFormat>
  <Paragraphs>30</Paragraphs>
  <Slides>15</Slides>
  <Notes>5</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15</vt:i4>
      </vt:variant>
    </vt:vector>
  </HeadingPairs>
  <TitlesOfParts>
    <vt:vector size="28" baseType="lpstr">
      <vt:lpstr>Arial</vt:lpstr>
      <vt:lpstr>Arial</vt:lpstr>
      <vt:lpstr>Calibri</vt:lpstr>
      <vt:lpstr>Roboto</vt:lpstr>
      <vt:lpstr>UTM American Sans</vt:lpstr>
      <vt:lpstr>Office Theme</vt:lpstr>
      <vt:lpstr>3_Office Theme</vt:lpstr>
      <vt:lpstr>5_Office Theme</vt:lpstr>
      <vt:lpstr>6_Office Theme</vt:lpstr>
      <vt:lpstr>9_Office Theme</vt:lpstr>
      <vt:lpstr>38_Default Design</vt:lpstr>
      <vt:lpstr>10_Office Theme</vt:lpstr>
      <vt:lpstr>7_Office Theme</vt:lpstr>
      <vt:lpstr>PowerPoint Presentation</vt:lpstr>
      <vt:lpstr>Như Chúa Giêsu đã chết và sống lại thế nào, thì Thiên Chúa cũng sẽ đem họ đến làm một với Người như vậy. Và cũng như mọi người đều phải chết nơi Adam thế nào, thì mọi người cũng sẽ được tác sinh trong Đức Kitô như vậy.</vt:lpstr>
      <vt:lpstr> </vt:lpstr>
      <vt:lpstr>PowerPoint Presentation</vt:lpstr>
      <vt:lpstr>  </vt:lpstr>
      <vt:lpstr>PowerPoint Presentation</vt:lpstr>
      <vt:lpstr>Alleluia-alleluia: - Chúa phán: "Hỡi những kẻ Cha Ta chúc phúc, hãy đến, hãy lãnh lấy phần gia nghiệp là Nước Trời đã chuẩn bị cho các ngươi từ khi tạo dựng vũ trụ". -Alleluia.</vt:lpstr>
      <vt:lpstr>PowerPoint Presentation</vt:lpstr>
      <vt:lpstr>PowerPoint Presentation</vt:lpstr>
      <vt:lpstr>KINH TIN KÍNH</vt:lpstr>
      <vt:lpstr>PowerPoint Presentation</vt:lpstr>
      <vt:lpstr>PowerPoint Presentation</vt:lpstr>
      <vt:lpstr> Chúa phán: Ta là sự sống lại và là sự sống; ai tin Ta dầu có chết cũng sẽ được sống, và kẻ nào sống mà tin Ta sẽ không chết muôn đời.</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177</cp:revision>
  <dcterms:created xsi:type="dcterms:W3CDTF">2021-12-05T01:20:54Z</dcterms:created>
  <dcterms:modified xsi:type="dcterms:W3CDTF">2025-10-17T13:21:31Z</dcterms:modified>
</cp:coreProperties>
</file>