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295" r:id="rId7"/>
    <p:sldId id="278" r:id="rId8"/>
    <p:sldId id="282" r:id="rId9"/>
    <p:sldId id="283" r:id="rId10"/>
    <p:sldId id="296"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C316511-2BE7-4F61-9786-BFB94C8E4C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5143500"/>
          </a:xfrm>
          <a:prstGeom prst="rect">
            <a:avLst/>
          </a:prstGeom>
        </p:spPr>
      </p:pic>
      <p:sp>
        <p:nvSpPr>
          <p:cNvPr id="8" name="TextBox 7">
            <a:extLst>
              <a:ext uri="{FF2B5EF4-FFF2-40B4-BE49-F238E27FC236}">
                <a16:creationId xmlns:a16="http://schemas.microsoft.com/office/drawing/2014/main" id="{6CCDF310-03CE-400A-8057-0351A0ABB06F}"/>
              </a:ext>
            </a:extLst>
          </p:cNvPr>
          <p:cNvSpPr txBox="1"/>
          <p:nvPr/>
        </p:nvSpPr>
        <p:spPr>
          <a:xfrm>
            <a:off x="164538" y="2947789"/>
            <a:ext cx="8979462"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BA NGÀY VI TUẦN BÁT NHẬT GIÁNG SINH</a:t>
            </a:r>
            <a:endParaRPr lang="en-US" sz="2800" b="1" dirty="0">
              <a:solidFill>
                <a:srgbClr val="FFFF00"/>
              </a:solidFill>
            </a:endParaRPr>
          </a:p>
        </p:txBody>
      </p:sp>
      <p:pic>
        <p:nvPicPr>
          <p:cNvPr id="9" name="Picture 8">
            <a:extLst>
              <a:ext uri="{FF2B5EF4-FFF2-40B4-BE49-F238E27FC236}">
                <a16:creationId xmlns:a16="http://schemas.microsoft.com/office/drawing/2014/main" id="{714286A3-8CB9-418C-A520-2C309C4E19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1968" y="157626"/>
            <a:ext cx="1105509" cy="1105509"/>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C316511-2BE7-4F61-9786-BFB94C8E4C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5143500"/>
          </a:xfrm>
          <a:prstGeom prst="rect">
            <a:avLst/>
          </a:prstGeom>
        </p:spPr>
      </p:pic>
      <p:sp>
        <p:nvSpPr>
          <p:cNvPr id="8" name="TextBox 7">
            <a:extLst>
              <a:ext uri="{FF2B5EF4-FFF2-40B4-BE49-F238E27FC236}">
                <a16:creationId xmlns:a16="http://schemas.microsoft.com/office/drawing/2014/main" id="{6CCDF310-03CE-400A-8057-0351A0ABB06F}"/>
              </a:ext>
            </a:extLst>
          </p:cNvPr>
          <p:cNvSpPr txBox="1"/>
          <p:nvPr/>
        </p:nvSpPr>
        <p:spPr>
          <a:xfrm>
            <a:off x="164538" y="2947789"/>
            <a:ext cx="8979462"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BA NGÀY VI TUẦN BÁT NHẬT GIÁNG SINH</a:t>
            </a:r>
            <a:endParaRPr lang="en-US" sz="2800" b="1" dirty="0">
              <a:solidFill>
                <a:srgbClr val="FFFF00"/>
              </a:solidFill>
            </a:endParaRPr>
          </a:p>
        </p:txBody>
      </p:sp>
      <p:pic>
        <p:nvPicPr>
          <p:cNvPr id="9" name="Picture 8">
            <a:extLst>
              <a:ext uri="{FF2B5EF4-FFF2-40B4-BE49-F238E27FC236}">
                <a16:creationId xmlns:a16="http://schemas.microsoft.com/office/drawing/2014/main" id="{714286A3-8CB9-418C-A520-2C309C4E19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1968" y="157626"/>
            <a:ext cx="1105509" cy="1105509"/>
          </a:xfrm>
          <a:prstGeom prst="rect">
            <a:avLst/>
          </a:prstGeom>
        </p:spPr>
      </p:pic>
    </p:spTree>
    <p:extLst>
      <p:ext uri="{BB962C8B-B14F-4D97-AF65-F5344CB8AC3E}">
        <p14:creationId xmlns:p14="http://schemas.microsoft.com/office/powerpoint/2010/main" val="532825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1001794"/>
            <a:ext cx="8625439" cy="3477875"/>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en-US" sz="4400" b="1" i="0" dirty="0" err="1">
                <a:solidFill>
                  <a:schemeClr val="bg1"/>
                </a:solidFill>
                <a:effectLst/>
                <a:latin typeface="Arial" panose="020B0604020202020204" pitchFamily="34" charset="0"/>
              </a:rPr>
              <a:t>Lúc</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vạn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vật</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đắm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chìm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trong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thinh</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lặng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khi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đêm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tối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đã</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về</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khuya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Thì</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từ</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ngai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vàng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thiên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quốc</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Lời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toàn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năng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của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Ngài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đến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trần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gian</a:t>
            </a:r>
            <a:r>
              <a:rPr lang="en-US" sz="4400" b="1" i="0"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99368" y="11415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372908" y="770751"/>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1" dirty="0">
                <a:solidFill>
                  <a:schemeClr val="bg1"/>
                </a:solidFill>
                <a:effectLst/>
                <a:latin typeface="Arial" panose="020B0604020202020204" pitchFamily="34" charset="0"/>
              </a:rPr>
              <a:t>“Ai </a:t>
            </a:r>
            <a:r>
              <a:rPr lang="en-US" sz="4400" b="1" i="1" dirty="0" err="1">
                <a:solidFill>
                  <a:schemeClr val="bg1"/>
                </a:solidFill>
                <a:effectLst/>
                <a:latin typeface="Arial" panose="020B0604020202020204" pitchFamily="34" charset="0"/>
              </a:rPr>
              <a:t>làm</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theo</a:t>
            </a:r>
            <a:r>
              <a:rPr lang="en-US" sz="4400" b="1" i="1" dirty="0">
                <a:solidFill>
                  <a:schemeClr val="bg1"/>
                </a:solidFill>
                <a:effectLst/>
                <a:latin typeface="Arial" panose="020B0604020202020204" pitchFamily="34" charset="0"/>
              </a:rPr>
              <a:t> ý </a:t>
            </a:r>
            <a:r>
              <a:rPr lang="en-US" sz="4400" b="1" i="1" dirty="0" err="1">
                <a:solidFill>
                  <a:schemeClr val="bg1"/>
                </a:solidFill>
                <a:effectLst/>
                <a:latin typeface="Arial" panose="020B0604020202020204" pitchFamily="34" charset="0"/>
              </a:rPr>
              <a:t>Thiên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Chúa</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thì</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tồn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tại</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muôn</a:t>
            </a:r>
            <a:r>
              <a:rPr lang="en-US" sz="4400" b="1" i="1" dirty="0">
                <a:solidFill>
                  <a:schemeClr val="bg1"/>
                </a:solidFill>
                <a:effectLst/>
                <a:latin typeface="Arial" panose="020B0604020202020204" pitchFamily="34" charset="0"/>
              </a:rPr>
              <a:t> </a:t>
            </a:r>
            <a:r>
              <a:rPr lang="en-US" sz="4400" b="1" i="1" dirty="0" err="1">
                <a:solidFill>
                  <a:schemeClr val="bg1"/>
                </a:solidFill>
                <a:effectLst/>
                <a:latin typeface="Arial" panose="020B0604020202020204" pitchFamily="34" charset="0"/>
              </a:rPr>
              <a:t>đời</a:t>
            </a:r>
            <a:r>
              <a:rPr lang="en-US" sz="4400" b="1" i="1" dirty="0">
                <a:solidFill>
                  <a:schemeClr val="bg1"/>
                </a:solidFill>
                <a:effectLst/>
                <a:latin typeface="Arial" panose="020B0604020202020204" pitchFamily="34" charset="0"/>
              </a:rPr>
              <a:t>”.</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b="0" i="0" dirty="0">
                <a:solidFill>
                  <a:schemeClr val="bg1"/>
                </a:solidFill>
                <a:effectLst/>
                <a:latin typeface="Arial" panose="020B0604020202020204" pitchFamily="34" charset="0"/>
              </a:rPr>
              <a:t>1 Ga 2, 12-17</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457200" y="2128288"/>
            <a:ext cx="8468315"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thứ nhất của Thánh Gioan Tông đồ.</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17140" y="3451727"/>
            <a:ext cx="3595404" cy="1938968"/>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596523" y="1723153"/>
            <a:ext cx="8063344"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i="0" dirty="0" err="1">
                <a:solidFill>
                  <a:schemeClr val="bg1"/>
                </a:solidFill>
                <a:effectLst/>
                <a:latin typeface="Arial" panose="020B0604020202020204" pitchFamily="34" charset="0"/>
              </a:rPr>
              <a:t>Trời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xanh</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hãy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vui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mừng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địa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cầu</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hãy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hân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hoan</a:t>
            </a:r>
            <a:r>
              <a:rPr lang="en-US" sz="4400" b="1" i="0" dirty="0">
                <a:solidFill>
                  <a:schemeClr val="bg1"/>
                </a:solidFill>
                <a:effectLst/>
                <a:latin typeface="Arial" panose="020B0604020202020204" pitchFamily="34" charset="0"/>
              </a:rPr>
              <a:t>!</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da-DK" sz="3600" b="0" i="0" dirty="0">
                <a:solidFill>
                  <a:schemeClr val="bg1"/>
                </a:solidFill>
                <a:effectLst/>
                <a:latin typeface="Arial" panose="020B0604020202020204" pitchFamily="34" charset="0"/>
              </a:rPr>
              <a:t>Tv 95, 7-8a. 8b-9. 10</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326419" y="0"/>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85720" y="630842"/>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b="0" i="0" dirty="0">
                <a:solidFill>
                  <a:srgbClr val="333333"/>
                </a:solidFill>
                <a:effectLst/>
                <a:latin typeface="Arial" panose="020B0604020202020204" pitchFamily="34" charset="0"/>
              </a:rPr>
              <a:t> </a:t>
            </a:r>
            <a:r>
              <a:rPr lang="vi-VN" sz="3600" i="0" dirty="0">
                <a:solidFill>
                  <a:schemeClr val="bg1"/>
                </a:solidFill>
                <a:effectLst/>
                <a:latin typeface="Arial" panose="020B0604020202020204" pitchFamily="34" charset="0"/>
              </a:rPr>
              <a:t>– Thuở xưa, nhiều lần nhiều cách, Thiên Chúa đã dùng các tiên tri mà phán dạy cha ông, nhưng đến thời sau hết, tức là trong những ngày này, Người đã phán dạy chúng ta nơi người Con.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C316511-2BE7-4F61-9786-BFB94C8E4CA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5143500"/>
          </a:xfrm>
          <a:prstGeom prst="rect">
            <a:avLst/>
          </a:prstGeom>
        </p:spPr>
      </p:pic>
      <p:sp>
        <p:nvSpPr>
          <p:cNvPr id="8" name="TextBox 7">
            <a:extLst>
              <a:ext uri="{FF2B5EF4-FFF2-40B4-BE49-F238E27FC236}">
                <a16:creationId xmlns:a16="http://schemas.microsoft.com/office/drawing/2014/main" id="{6CCDF310-03CE-400A-8057-0351A0ABB06F}"/>
              </a:ext>
            </a:extLst>
          </p:cNvPr>
          <p:cNvSpPr txBox="1"/>
          <p:nvPr/>
        </p:nvSpPr>
        <p:spPr>
          <a:xfrm>
            <a:off x="3749310" y="2955881"/>
            <a:ext cx="477969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Lc 2, 36-40</a:t>
            </a:r>
            <a:endParaRPr lang="en-US" sz="3200" b="1" dirty="0">
              <a:solidFill>
                <a:srgbClr val="FFFF00"/>
              </a:solidFill>
            </a:endParaRPr>
          </a:p>
        </p:txBody>
      </p:sp>
      <p:pic>
        <p:nvPicPr>
          <p:cNvPr id="9" name="Picture 8">
            <a:extLst>
              <a:ext uri="{FF2B5EF4-FFF2-40B4-BE49-F238E27FC236}">
                <a16:creationId xmlns:a16="http://schemas.microsoft.com/office/drawing/2014/main" id="{714286A3-8CB9-418C-A520-2C309C4E193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1968" y="157626"/>
            <a:ext cx="1105509" cy="1105509"/>
          </a:xfrm>
          <a:prstGeom prst="rect">
            <a:avLst/>
          </a:prstGeom>
        </p:spPr>
      </p:pic>
    </p:spTree>
    <p:extLst>
      <p:ext uri="{BB962C8B-B14F-4D97-AF65-F5344CB8AC3E}">
        <p14:creationId xmlns:p14="http://schemas.microsoft.com/office/powerpoint/2010/main" val="13650148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75129" y="1229844"/>
            <a:ext cx="8731305" cy="2123658"/>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Do sự sung mãn của Người mà hết thảy chúng ta đã nhận được từ ơn này đến ơn khác</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778</TotalTime>
  <Words>196</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Albany</vt:lpstr>
      <vt:lpstr>Arial</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57</cp:revision>
  <dcterms:created xsi:type="dcterms:W3CDTF">2018-11-13T15:52:26Z</dcterms:created>
  <dcterms:modified xsi:type="dcterms:W3CDTF">2025-12-21T03:45:18Z</dcterms:modified>
</cp:coreProperties>
</file>