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071" r:id="rId6"/>
    <p:sldId id="316" r:id="rId7"/>
    <p:sldId id="1029" r:id="rId8"/>
    <p:sldId id="1056" r:id="rId9"/>
    <p:sldId id="426" r:id="rId10"/>
    <p:sldId id="1104" r:id="rId11"/>
    <p:sldId id="1046" r:id="rId12"/>
    <p:sldId id="346" r:id="rId13"/>
    <p:sldId id="445" r:id="rId14"/>
    <p:sldId id="1105"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18E"/>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52"/>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9/17/2025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1086415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11461536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991070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9/17/2025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9/17/2025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9/17/2025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9/17/2025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BAD7D60-8602-4D2C-8730-B53493BDE11F}"/>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618" y="17895"/>
            <a:ext cx="9144001" cy="5146260"/>
          </a:xfrm>
        </p:spPr>
      </p:pic>
      <p:pic>
        <p:nvPicPr>
          <p:cNvPr id="9" name="Picture 8">
            <a:extLst>
              <a:ext uri="{FF2B5EF4-FFF2-40B4-BE49-F238E27FC236}">
                <a16:creationId xmlns:a16="http://schemas.microsoft.com/office/drawing/2014/main" id="{1AB89868-F08B-43EA-A7F3-3E9C8420EE8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9562" y="285750"/>
            <a:ext cx="1066800" cy="1066800"/>
          </a:xfrm>
          <a:prstGeom prst="rect">
            <a:avLst/>
          </a:prstGeom>
        </p:spPr>
      </p:pic>
      <p:sp>
        <p:nvSpPr>
          <p:cNvPr id="11" name="TextBox 10">
            <a:extLst>
              <a:ext uri="{FF2B5EF4-FFF2-40B4-BE49-F238E27FC236}">
                <a16:creationId xmlns:a16="http://schemas.microsoft.com/office/drawing/2014/main" id="{0365599B-7ED1-4D61-AC5F-BDD34722CBFD}"/>
              </a:ext>
            </a:extLst>
          </p:cNvPr>
          <p:cNvSpPr txBox="1"/>
          <p:nvPr/>
        </p:nvSpPr>
        <p:spPr>
          <a:xfrm>
            <a:off x="1981200" y="30289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BẢYTUẦN XXV THƯỜNG NIÊN C</a:t>
            </a:r>
            <a:endParaRPr lang="en-US" sz="2800" b="1" dirty="0">
              <a:solidFill>
                <a:srgbClr val="FFFF00"/>
              </a:solidFill>
            </a:endParaRPr>
          </a:p>
        </p:txBody>
      </p:sp>
    </p:spTree>
    <p:extLst>
      <p:ext uri="{BB962C8B-B14F-4D97-AF65-F5344CB8AC3E}">
        <p14:creationId xmlns:p14="http://schemas.microsoft.com/office/powerpoint/2010/main" val="3060054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BAD7D60-8602-4D2C-8730-B53493BDE11F}"/>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618" y="17895"/>
            <a:ext cx="9144001" cy="5146260"/>
          </a:xfrm>
        </p:spPr>
      </p:pic>
      <p:pic>
        <p:nvPicPr>
          <p:cNvPr id="9" name="Picture 8">
            <a:extLst>
              <a:ext uri="{FF2B5EF4-FFF2-40B4-BE49-F238E27FC236}">
                <a16:creationId xmlns:a16="http://schemas.microsoft.com/office/drawing/2014/main" id="{1AB89868-F08B-43EA-A7F3-3E9C8420EE8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9562" y="285750"/>
            <a:ext cx="1066800" cy="1066800"/>
          </a:xfrm>
          <a:prstGeom prst="rect">
            <a:avLst/>
          </a:prstGeom>
        </p:spPr>
      </p:pic>
      <p:sp>
        <p:nvSpPr>
          <p:cNvPr id="11" name="TextBox 10">
            <a:extLst>
              <a:ext uri="{FF2B5EF4-FFF2-40B4-BE49-F238E27FC236}">
                <a16:creationId xmlns:a16="http://schemas.microsoft.com/office/drawing/2014/main" id="{0365599B-7ED1-4D61-AC5F-BDD34722CBFD}"/>
              </a:ext>
            </a:extLst>
          </p:cNvPr>
          <p:cNvSpPr txBox="1"/>
          <p:nvPr/>
        </p:nvSpPr>
        <p:spPr>
          <a:xfrm>
            <a:off x="1981200" y="30289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BẢYTUẦN XXV THƯỜNG NIÊN C</a:t>
            </a:r>
            <a:endParaRPr lang="en-US" sz="2800" b="1" dirty="0">
              <a:solidFill>
                <a:srgbClr val="FFFF00"/>
              </a:solidFill>
            </a:endParaRPr>
          </a:p>
        </p:txBody>
      </p:sp>
    </p:spTree>
    <p:extLst>
      <p:ext uri="{BB962C8B-B14F-4D97-AF65-F5344CB8AC3E}">
        <p14:creationId xmlns:p14="http://schemas.microsoft.com/office/powerpoint/2010/main" val="223152137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200150"/>
            <a:ext cx="8801100" cy="3276599"/>
          </a:xfrm>
        </p:spPr>
        <p:txBody>
          <a:bodyPr>
            <a:noAutofit/>
          </a:bodyPr>
          <a:lstStyle/>
          <a:p>
            <a:pPr algn="just"/>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phán</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là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phần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rỗi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của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dân</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Họ</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đã</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kêu</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cầu</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trong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mọi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nỗi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gian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truân</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đã</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nhậm</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lời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họ</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sẽ</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của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họ</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đến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muôn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đời</a:t>
            </a:r>
            <a:r>
              <a:rPr lang="en-US" b="1" i="0" dirty="0">
                <a:solidFill>
                  <a:schemeClr val="bg1"/>
                </a:solidFill>
                <a:effectLst/>
                <a:latin typeface="Arial" panose="020B0604020202020204" pitchFamily="34" charset="0"/>
              </a:rPr>
              <a:t>.</a:t>
            </a:r>
            <a:endParaRPr lang="vi-VN"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251252"/>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171537" y="133350"/>
            <a:ext cx="84582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53434"/>
                </a:solidFill>
                <a:effectLst/>
                <a:latin typeface="Arial" panose="020B0604020202020204" pitchFamily="34" charset="0"/>
              </a:rPr>
              <a:t> </a:t>
            </a:r>
            <a:r>
              <a:rPr lang="en-US" sz="4000" b="0" i="0" dirty="0" err="1">
                <a:solidFill>
                  <a:schemeClr val="bg1"/>
                </a:solidFill>
                <a:effectLst/>
                <a:latin typeface="Arial" panose="020B0604020202020204" pitchFamily="34" charset="0"/>
              </a:rPr>
              <a:t>Dcr</a:t>
            </a:r>
            <a:r>
              <a:rPr lang="en-US" sz="4000" b="0" i="0" dirty="0">
                <a:solidFill>
                  <a:schemeClr val="bg1"/>
                </a:solidFill>
                <a:effectLst/>
                <a:latin typeface="Arial" panose="020B0604020202020204" pitchFamily="34" charset="0"/>
              </a:rPr>
              <a:t> 2, 1-5. 10-11a</a:t>
            </a:r>
            <a:endParaRPr lang="en-US" sz="40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1" y="3040710"/>
            <a:ext cx="3962400" cy="2235306"/>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17629" y="876932"/>
            <a:ext cx="8854834" cy="1323439"/>
          </a:xfrm>
          <a:prstGeom prst="rect">
            <a:avLst/>
          </a:prstGeom>
          <a:noFill/>
        </p:spPr>
        <p:txBody>
          <a:bodyPr wrap="square">
            <a:spAutoFit/>
          </a:bodyPr>
          <a:lstStyle/>
          <a:p>
            <a:pPr algn="just"/>
            <a:r>
              <a:rPr lang="vi-VN" sz="4000" b="1" i="1" dirty="0">
                <a:solidFill>
                  <a:schemeClr val="bg1"/>
                </a:solidFill>
                <a:effectLst/>
                <a:latin typeface="Arial" panose="020B0604020202020204" pitchFamily="34" charset="0"/>
              </a:rPr>
              <a:t>“Này đây Ta đến và ngự giữa ngươi”.</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230234" y="2246073"/>
            <a:ext cx="7694566"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Dacaria</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99202"/>
            <a:ext cx="8534400" cy="2438400"/>
          </a:xfrm>
        </p:spPr>
        <p:txBody>
          <a:bodyPr>
            <a:normAutofit/>
          </a:bodyPr>
          <a:lstStyle/>
          <a:p>
            <a:pPr algn="l"/>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Chúa sẽ gìn giữ chúng ta như mục tử chăn dắt đoàn chiên mình</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2143125" y="1005898"/>
            <a:ext cx="5162550" cy="646331"/>
          </a:xfrm>
          <a:prstGeom prst="rect">
            <a:avLst/>
          </a:prstGeom>
          <a:noFill/>
        </p:spPr>
        <p:txBody>
          <a:bodyPr wrap="square" rtlCol="0">
            <a:spAutoFit/>
          </a:bodyPr>
          <a:lstStyle/>
          <a:p>
            <a:r>
              <a:rPr lang="de-DE" sz="3600" b="0" i="0" dirty="0">
                <a:solidFill>
                  <a:schemeClr val="bg1"/>
                </a:solidFill>
                <a:effectLst/>
                <a:latin typeface="Arial" panose="020B0604020202020204" pitchFamily="34" charset="0"/>
              </a:rPr>
              <a:t>Gr 31, 10. 11-12ab. 13</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1450"/>
            <a:ext cx="8305800" cy="4800600"/>
          </a:xfrm>
        </p:spPr>
        <p:txBody>
          <a:bodyPr>
            <a:noAutofit/>
          </a:bodyPr>
          <a:lstStyle/>
          <a:p>
            <a:pPr algn="just"/>
            <a:r>
              <a:rPr lang="en-US" b="1" i="0" dirty="0">
                <a:solidFill>
                  <a:srgbClr val="FFFF00"/>
                </a:solidFill>
                <a:effectLst/>
                <a:latin typeface="Arial" panose="020B0604020202020204" pitchFamily="34" charset="0"/>
              </a:rPr>
              <a:t>Alleluia, alleluia! </a:t>
            </a:r>
            <a:r>
              <a:rPr lang="en-US" b="0" i="0" dirty="0">
                <a:solidFill>
                  <a:srgbClr val="333333"/>
                </a:solidFill>
                <a:effectLst/>
                <a:latin typeface="Arial" panose="020B0604020202020204" pitchFamily="34" charset="0"/>
              </a:rPr>
              <a:t> </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trung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thành</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trong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mọi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lời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phán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thánh</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thiện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trong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mọi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việc</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làm</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BAD7D60-8602-4D2C-8730-B53493BDE11F}"/>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618" y="17895"/>
            <a:ext cx="9144001" cy="5146260"/>
          </a:xfrm>
        </p:spPr>
      </p:pic>
      <p:pic>
        <p:nvPicPr>
          <p:cNvPr id="9" name="Picture 8">
            <a:extLst>
              <a:ext uri="{FF2B5EF4-FFF2-40B4-BE49-F238E27FC236}">
                <a16:creationId xmlns:a16="http://schemas.microsoft.com/office/drawing/2014/main" id="{1AB89868-F08B-43EA-A7F3-3E9C8420EE8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9562" y="285750"/>
            <a:ext cx="1066800" cy="1066800"/>
          </a:xfrm>
          <a:prstGeom prst="rect">
            <a:avLst/>
          </a:prstGeom>
        </p:spPr>
      </p:pic>
      <p:sp>
        <p:nvSpPr>
          <p:cNvPr id="11" name="TextBox 10">
            <a:extLst>
              <a:ext uri="{FF2B5EF4-FFF2-40B4-BE49-F238E27FC236}">
                <a16:creationId xmlns:a16="http://schemas.microsoft.com/office/drawing/2014/main" id="{0365599B-7ED1-4D61-AC5F-BDD34722CBFD}"/>
              </a:ext>
            </a:extLst>
          </p:cNvPr>
          <p:cNvSpPr txBox="1"/>
          <p:nvPr/>
        </p:nvSpPr>
        <p:spPr>
          <a:xfrm>
            <a:off x="3962400" y="2952750"/>
            <a:ext cx="4419600" cy="523220"/>
          </a:xfrm>
          <a:prstGeom prst="rect">
            <a:avLst/>
          </a:prstGeom>
          <a:noFill/>
        </p:spPr>
        <p:txBody>
          <a:bodyPr wrap="square">
            <a:spAutoFit/>
          </a:bodyPr>
          <a:lstStyle/>
          <a:p>
            <a:r>
              <a:rPr lang="en-US" sz="2800" b="0" i="0" dirty="0" err="1">
                <a:solidFill>
                  <a:srgbClr val="FFFF00"/>
                </a:solidFill>
                <a:effectLst/>
                <a:latin typeface="Arial" panose="020B0604020202020204" pitchFamily="34" charset="0"/>
              </a:rPr>
              <a:t>Phúc</a:t>
            </a:r>
            <a:r>
              <a:rPr lang="en-US" sz="2800" b="0" i="0" dirty="0">
                <a:solidFill>
                  <a:srgbClr val="FFFF00"/>
                </a:solidFill>
                <a:effectLst/>
                <a:latin typeface="Arial" panose="020B0604020202020204" pitchFamily="34" charset="0"/>
              </a:rPr>
              <a:t> </a:t>
            </a:r>
            <a:r>
              <a:rPr lang="en-US" sz="2800" b="0" i="0" dirty="0" err="1">
                <a:solidFill>
                  <a:srgbClr val="FFFF00"/>
                </a:solidFill>
                <a:effectLst/>
                <a:latin typeface="Arial" panose="020B0604020202020204" pitchFamily="34" charset="0"/>
              </a:rPr>
              <a:t>Âm</a:t>
            </a:r>
            <a:r>
              <a:rPr lang="en-US" sz="2800" b="0" i="0" dirty="0">
                <a:solidFill>
                  <a:srgbClr val="FFFF00"/>
                </a:solidFill>
                <a:effectLst/>
                <a:latin typeface="Arial" panose="020B0604020202020204" pitchFamily="34" charset="0"/>
              </a:rPr>
              <a:t>: Lc 9, 44b-45</a:t>
            </a:r>
            <a:endParaRPr lang="en-US" sz="2800" b="1" dirty="0">
              <a:solidFill>
                <a:srgbClr val="FFFF00"/>
              </a:solidFill>
            </a:endParaRPr>
          </a:p>
        </p:txBody>
      </p:sp>
    </p:spTree>
    <p:extLst>
      <p:ext uri="{BB962C8B-B14F-4D97-AF65-F5344CB8AC3E}">
        <p14:creationId xmlns:p14="http://schemas.microsoft.com/office/powerpoint/2010/main" val="180246459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830997"/>
            <a:ext cx="8382000" cy="3619499"/>
          </a:xfrm>
        </p:spPr>
        <p:txBody>
          <a:bodyPr>
            <a:normAutofit fontScale="90000"/>
          </a:bodyPr>
          <a:lstStyle/>
          <a:p>
            <a:pPr algn="just"/>
            <a:r>
              <a:rPr lang="vi-VN" b="1" i="0" dirty="0">
                <a:solidFill>
                  <a:schemeClr val="bg1"/>
                </a:solidFill>
                <a:effectLst/>
                <a:latin typeface="Arial" panose="020B0604020202020204" pitchFamily="34" charset="0"/>
              </a:rPr>
              <a:t>Chúa đã ban bố các huấn lệnh, để chúng tôi được tuân giữ hết sức ân cần. Nguyện cho đường nẻo tôi vững chắc, để tuân giữ thánh chỉ của Chúa.</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571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1578</TotalTime>
  <Words>188</Words>
  <Application>Microsoft Office PowerPoint</Application>
  <PresentationFormat>On-screen Show (16:9)</PresentationFormat>
  <Paragraphs>21</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Chúa phán: Ta là phần rỗi của dân Ta. Họ đã kêu cầu Ta trong mọi nỗi gian truân. Ta đã nhậm lời họ, và Ta sẽ là Chúa của họ đến muôn đời.</vt:lpstr>
      <vt:lpstr>PowerPoint Presentation</vt:lpstr>
      <vt:lpstr>Ðáp:  Chúa sẽ gìn giữ chúng ta như mục tử chăn dắt đoàn chiên mình</vt:lpstr>
      <vt:lpstr>Alleluia, alleluia!  – Chúa trung thành trong mọi lời Chúa phán, và thánh thiện trong mọi việc Chúa làm. –Alleluia.</vt:lpstr>
      <vt:lpstr>PowerPoint Presentation</vt:lpstr>
      <vt:lpstr>PowerPoint Presentation</vt:lpstr>
      <vt:lpstr>Chúa đã ban bố các huấn lệnh, để chúng tôi được tuân giữ hết sức ân cần. Nguyện cho đường nẻo tôi vững chắc, để tuân giữ thánh chỉ của Chúa.</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173</cp:revision>
  <dcterms:created xsi:type="dcterms:W3CDTF">2021-12-05T01:20:54Z</dcterms:created>
  <dcterms:modified xsi:type="dcterms:W3CDTF">2025-09-17T01:34:00Z</dcterms:modified>
</cp:coreProperties>
</file>