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299" r:id="rId7"/>
    <p:sldId id="278" r:id="rId8"/>
    <p:sldId id="282" r:id="rId9"/>
    <p:sldId id="283" r:id="rId10"/>
    <p:sldId id="300"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6DAAC083-79D8-4453-BA3F-599EF07F34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9" name="TextBox 8">
            <a:extLst>
              <a:ext uri="{FF2B5EF4-FFF2-40B4-BE49-F238E27FC236}">
                <a16:creationId xmlns:a16="http://schemas.microsoft.com/office/drawing/2014/main" id="{737F2E32-74A2-40CB-8FA9-7019B3F2A47E}"/>
              </a:ext>
            </a:extLst>
          </p:cNvPr>
          <p:cNvSpPr txBox="1"/>
          <p:nvPr/>
        </p:nvSpPr>
        <p:spPr>
          <a:xfrm>
            <a:off x="1982548" y="3093445"/>
            <a:ext cx="6505996" cy="523220"/>
          </a:xfrm>
          <a:prstGeom prst="rect">
            <a:avLst/>
          </a:prstGeom>
          <a:noFill/>
        </p:spPr>
        <p:txBody>
          <a:bodyPr wrap="square">
            <a:spAutoFit/>
          </a:bodyPr>
          <a:lstStyle/>
          <a:p>
            <a:pPr algn="ctr"/>
            <a:r>
              <a:rPr lang="en-US" sz="2800" b="1" i="0" dirty="0">
                <a:solidFill>
                  <a:srgbClr val="C00000"/>
                </a:solidFill>
                <a:effectLst/>
                <a:latin typeface="Arial" panose="020B0604020202020204" pitchFamily="34" charset="0"/>
              </a:rPr>
              <a:t>THỨ HAI TUẦN III THƯỜNG NIÊN A</a:t>
            </a:r>
            <a:endParaRPr lang="en-US" sz="2800" b="1" dirty="0">
              <a:solidFill>
                <a:srgbClr val="C000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6DAAC083-79D8-4453-BA3F-599EF07F34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9" name="TextBox 8">
            <a:extLst>
              <a:ext uri="{FF2B5EF4-FFF2-40B4-BE49-F238E27FC236}">
                <a16:creationId xmlns:a16="http://schemas.microsoft.com/office/drawing/2014/main" id="{737F2E32-74A2-40CB-8FA9-7019B3F2A47E}"/>
              </a:ext>
            </a:extLst>
          </p:cNvPr>
          <p:cNvSpPr txBox="1"/>
          <p:nvPr/>
        </p:nvSpPr>
        <p:spPr>
          <a:xfrm>
            <a:off x="1982548" y="3093445"/>
            <a:ext cx="6505996" cy="523220"/>
          </a:xfrm>
          <a:prstGeom prst="rect">
            <a:avLst/>
          </a:prstGeom>
          <a:noFill/>
        </p:spPr>
        <p:txBody>
          <a:bodyPr wrap="square">
            <a:spAutoFit/>
          </a:bodyPr>
          <a:lstStyle/>
          <a:p>
            <a:pPr algn="ctr"/>
            <a:r>
              <a:rPr lang="en-US" sz="2800" b="1" i="0" dirty="0">
                <a:solidFill>
                  <a:srgbClr val="C00000"/>
                </a:solidFill>
                <a:effectLst/>
                <a:latin typeface="Arial" panose="020B0604020202020204" pitchFamily="34" charset="0"/>
              </a:rPr>
              <a:t>THỨ HAI TUẦN III THƯỜNG NIÊN A</a:t>
            </a:r>
            <a:endParaRPr lang="en-US" sz="2800" b="1" dirty="0">
              <a:solidFill>
                <a:srgbClr val="C00000"/>
              </a:solidFill>
            </a:endParaRPr>
          </a:p>
        </p:txBody>
      </p:sp>
    </p:spTree>
    <p:extLst>
      <p:ext uri="{BB962C8B-B14F-4D97-AF65-F5344CB8AC3E}">
        <p14:creationId xmlns:p14="http://schemas.microsoft.com/office/powerpoint/2010/main" val="256869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02114"/>
            <a:ext cx="8625439" cy="409342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en-US" sz="3600" i="0" dirty="0" err="1">
                <a:solidFill>
                  <a:schemeClr val="bg1"/>
                </a:solidFill>
                <a:effectLst/>
                <a:latin typeface="Arial" panose="020B0604020202020204" pitchFamily="34" charset="0"/>
              </a:rPr>
              <a:t>Lạy</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Chúa</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Chúa</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đã</a:t>
            </a:r>
            <a:r>
              <a:rPr lang="en-US" sz="3600" i="0" dirty="0">
                <a:solidFill>
                  <a:schemeClr val="bg1"/>
                </a:solidFill>
                <a:effectLst/>
                <a:latin typeface="Arial" panose="020B0604020202020204" pitchFamily="34" charset="0"/>
              </a:rPr>
              <a:t> ban </a:t>
            </a:r>
            <a:r>
              <a:rPr lang="en-US" sz="3600" i="0" dirty="0" err="1">
                <a:solidFill>
                  <a:schemeClr val="bg1"/>
                </a:solidFill>
                <a:effectLst/>
                <a:latin typeface="Arial" panose="020B0604020202020204" pitchFamily="34" charset="0"/>
              </a:rPr>
              <a:t>cho</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hai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thánh</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Ti-mô-thê</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và</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Ti-tô</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những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đức</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tính</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xứng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bậc</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tông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đồ</a:t>
            </a:r>
            <a:r>
              <a:rPr lang="en-US" sz="3600" i="0" dirty="0">
                <a:solidFill>
                  <a:schemeClr val="bg1"/>
                </a:solidFill>
                <a:effectLst/>
                <a:latin typeface="Arial" panose="020B0604020202020204" pitchFamily="34" charset="0"/>
              </a:rPr>
              <a:t>. Xin </a:t>
            </a:r>
            <a:r>
              <a:rPr lang="en-US" sz="3600" i="0" dirty="0" err="1">
                <a:solidFill>
                  <a:schemeClr val="bg1"/>
                </a:solidFill>
                <a:effectLst/>
                <a:latin typeface="Arial" panose="020B0604020202020204" pitchFamily="34" charset="0"/>
              </a:rPr>
              <a:t>nhận</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lời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các</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thánh</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nhân</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cầu</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thay</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nguyện</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giúp</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mà</a:t>
            </a:r>
            <a:r>
              <a:rPr lang="en-US" sz="3600" i="0" dirty="0">
                <a:solidFill>
                  <a:schemeClr val="bg1"/>
                </a:solidFill>
                <a:effectLst/>
                <a:latin typeface="Arial" panose="020B0604020202020204" pitchFamily="34" charset="0"/>
              </a:rPr>
              <a:t> ban </a:t>
            </a:r>
            <a:r>
              <a:rPr lang="en-US" sz="3600" i="0" dirty="0" err="1">
                <a:solidFill>
                  <a:schemeClr val="bg1"/>
                </a:solidFill>
                <a:effectLst/>
                <a:latin typeface="Arial" panose="020B0604020202020204" pitchFamily="34" charset="0"/>
              </a:rPr>
              <a:t>cho</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chúng</a:t>
            </a:r>
            <a:r>
              <a:rPr lang="en-US" sz="3600" i="0" dirty="0">
                <a:solidFill>
                  <a:schemeClr val="bg1"/>
                </a:solidFill>
                <a:effectLst/>
                <a:latin typeface="Arial" panose="020B0604020202020204" pitchFamily="34" charset="0"/>
              </a:rPr>
              <a:t> con </a:t>
            </a:r>
            <a:r>
              <a:rPr lang="en-US" sz="3600" i="0" dirty="0" err="1">
                <a:solidFill>
                  <a:schemeClr val="bg1"/>
                </a:solidFill>
                <a:effectLst/>
                <a:latin typeface="Arial" panose="020B0604020202020204" pitchFamily="34" charset="0"/>
              </a:rPr>
              <a:t>khi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còn</a:t>
            </a:r>
            <a:r>
              <a:rPr lang="en-US" sz="3600" i="0" dirty="0">
                <a:solidFill>
                  <a:schemeClr val="bg1"/>
                </a:solidFill>
                <a:effectLst/>
                <a:latin typeface="Arial" panose="020B0604020202020204" pitchFamily="34" charset="0"/>
              </a:rPr>
              <a:t> ở </a:t>
            </a:r>
            <a:r>
              <a:rPr lang="en-US" sz="3600" i="0" dirty="0" err="1">
                <a:solidFill>
                  <a:schemeClr val="bg1"/>
                </a:solidFill>
                <a:effectLst/>
                <a:latin typeface="Arial" panose="020B0604020202020204" pitchFamily="34" charset="0"/>
              </a:rPr>
              <a:t>đời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này</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biết</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sống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ngay</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lành</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và</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thánh</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thiện</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hầu</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xứng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đáng</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đạt</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tới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quê</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trời</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Chúng</a:t>
            </a:r>
            <a:r>
              <a:rPr lang="en-US" sz="3600" i="0" dirty="0">
                <a:solidFill>
                  <a:schemeClr val="bg1"/>
                </a:solidFill>
                <a:effectLst/>
                <a:latin typeface="Arial" panose="020B0604020202020204" pitchFamily="34" charset="0"/>
              </a:rPr>
              <a:t> con </a:t>
            </a:r>
            <a:r>
              <a:rPr lang="en-US" sz="3600" i="0" dirty="0" err="1">
                <a:solidFill>
                  <a:schemeClr val="bg1"/>
                </a:solidFill>
                <a:effectLst/>
                <a:latin typeface="Arial" panose="020B0604020202020204" pitchFamily="34" charset="0"/>
              </a:rPr>
              <a:t>cầu</a:t>
            </a:r>
            <a:r>
              <a:rPr lang="en-US" sz="3600" i="0" dirty="0">
                <a:solidFill>
                  <a:schemeClr val="bg1"/>
                </a:solidFill>
                <a:effectLst/>
                <a:latin typeface="Arial" panose="020B0604020202020204" pitchFamily="34" charset="0"/>
              </a:rPr>
              <a:t> </a:t>
            </a:r>
            <a:r>
              <a:rPr lang="en-US" sz="3600" i="0" dirty="0" err="1">
                <a:solidFill>
                  <a:schemeClr val="bg1"/>
                </a:solidFill>
                <a:effectLst/>
                <a:latin typeface="Arial" panose="020B0604020202020204" pitchFamily="34" charset="0"/>
              </a:rPr>
              <a:t>xin</a:t>
            </a:r>
            <a:r>
              <a:rPr lang="en-US" sz="3600" i="0" dirty="0">
                <a:solidFill>
                  <a:schemeClr val="bg1"/>
                </a:solidFill>
                <a:effectLst/>
                <a:latin typeface="Arial" panose="020B0604020202020204" pitchFamily="34" charset="0"/>
              </a:rPr>
              <a:t>…</a:t>
            </a:r>
            <a:endParaRPr lang="en-US" sz="36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Nhớ</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lại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đức</a:t>
            </a:r>
            <a:r>
              <a:rPr lang="en-US" sz="4400" b="1" i="1" dirty="0">
                <a:solidFill>
                  <a:schemeClr val="bg1"/>
                </a:solidFill>
                <a:effectLst/>
                <a:latin typeface="Arial" panose="020B0604020202020204" pitchFamily="34" charset="0"/>
              </a:rPr>
              <a:t> tin </a:t>
            </a:r>
            <a:r>
              <a:rPr lang="en-US" sz="4400" b="1" i="1" dirty="0" err="1">
                <a:solidFill>
                  <a:schemeClr val="bg1"/>
                </a:solidFill>
                <a:effectLst/>
                <a:latin typeface="Arial" panose="020B0604020202020204" pitchFamily="34" charset="0"/>
              </a:rPr>
              <a:t>trung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thành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của</a:t>
            </a:r>
            <a:r>
              <a:rPr lang="en-US" sz="4400" b="1" i="1" dirty="0">
                <a:solidFill>
                  <a:schemeClr val="bg1"/>
                </a:solidFill>
                <a:effectLst/>
                <a:latin typeface="Arial" panose="020B0604020202020204" pitchFamily="34" charset="0"/>
              </a:rPr>
              <a:t> con”.</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2 Tm 1, 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088761"/>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hai của Thánh Phaolô Tông đồ gửi cho Timô-thêu.</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7073" y="3471493"/>
            <a:ext cx="3441654" cy="185605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tường thuật phép lạ Chúa giữa muôn dân.</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95, 1-2a. 2b-3. 7-8a. 10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Mt 23, 9a. 10b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“Các ngươi chỉ có một Cha, Người ngự trên trời. Các ngươi chỉ có một người chỉ đạo, đó là Ðức Kitô”.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6DAAC083-79D8-4453-BA3F-599EF07F34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9" name="TextBox 8">
            <a:extLst>
              <a:ext uri="{FF2B5EF4-FFF2-40B4-BE49-F238E27FC236}">
                <a16:creationId xmlns:a16="http://schemas.microsoft.com/office/drawing/2014/main" id="{737F2E32-74A2-40CB-8FA9-7019B3F2A47E}"/>
              </a:ext>
            </a:extLst>
          </p:cNvPr>
          <p:cNvSpPr txBox="1"/>
          <p:nvPr/>
        </p:nvSpPr>
        <p:spPr>
          <a:xfrm>
            <a:off x="1982548" y="3093445"/>
            <a:ext cx="6505996" cy="584775"/>
          </a:xfrm>
          <a:prstGeom prst="rect">
            <a:avLst/>
          </a:prstGeom>
          <a:noFill/>
        </p:spPr>
        <p:txBody>
          <a:bodyPr wrap="square">
            <a:spAutoFit/>
          </a:bodyPr>
          <a:lstStyle/>
          <a:p>
            <a:pPr algn="ctr"/>
            <a:r>
              <a:rPr lang="en-US" sz="3200" b="1" i="0" dirty="0" err="1">
                <a:solidFill>
                  <a:srgbClr val="C00000"/>
                </a:solidFill>
                <a:effectLst/>
                <a:latin typeface="Arial" panose="020B0604020202020204" pitchFamily="34" charset="0"/>
              </a:rPr>
              <a:t>Phúc</a:t>
            </a:r>
            <a:r>
              <a:rPr lang="en-US" sz="3200" b="1" i="0" dirty="0">
                <a:solidFill>
                  <a:srgbClr val="C00000"/>
                </a:solidFill>
                <a:effectLst/>
                <a:latin typeface="Arial" panose="020B0604020202020204" pitchFamily="34" charset="0"/>
              </a:rPr>
              <a:t> </a:t>
            </a:r>
            <a:r>
              <a:rPr lang="en-US" sz="3200" b="1" i="0" dirty="0" err="1">
                <a:solidFill>
                  <a:srgbClr val="C00000"/>
                </a:solidFill>
                <a:effectLst/>
                <a:latin typeface="Arial" panose="020B0604020202020204" pitchFamily="34" charset="0"/>
              </a:rPr>
              <a:t>Âm</a:t>
            </a:r>
            <a:r>
              <a:rPr lang="en-US" sz="3200" b="1" i="0" dirty="0">
                <a:solidFill>
                  <a:srgbClr val="C00000"/>
                </a:solidFill>
                <a:effectLst/>
                <a:latin typeface="Arial" panose="020B0604020202020204" pitchFamily="34" charset="0"/>
              </a:rPr>
              <a:t>: Lc 10, 1-9</a:t>
            </a:r>
            <a:endParaRPr lang="en-US" sz="3200" b="1" dirty="0">
              <a:solidFill>
                <a:srgbClr val="C00000"/>
              </a:solidFill>
            </a:endParaRPr>
          </a:p>
        </p:txBody>
      </p:sp>
    </p:spTree>
    <p:extLst>
      <p:ext uri="{BB962C8B-B14F-4D97-AF65-F5344CB8AC3E}">
        <p14:creationId xmlns:p14="http://schemas.microsoft.com/office/powerpoint/2010/main" val="1703797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83221" y="1112889"/>
            <a:ext cx="8731305" cy="3170099"/>
          </a:xfrm>
          <a:prstGeom prst="rect">
            <a:avLst/>
          </a:prstGeom>
          <a:noFill/>
        </p:spPr>
        <p:txBody>
          <a:bodyPr wrap="square">
            <a:spAutoFit/>
          </a:bodyPr>
          <a:lstStyle/>
          <a:p>
            <a:pPr algn="just"/>
            <a:r>
              <a:rPr lang="vi-VN" sz="4000" b="1" i="0" dirty="0">
                <a:solidFill>
                  <a:schemeClr val="bg1"/>
                </a:solidFill>
                <a:effectLst/>
                <a:latin typeface="Arial" panose="020B0604020202020204" pitchFamily="34" charset="0"/>
              </a:rPr>
              <a:t>Chúa phán: không phải các con đã chọn Thầy, nhưng chính Thầy đã chọn các con, và đã cắt đặt, để các con đi, và mang lại hoa trái, và để hoa trái các con tồn tại.</a:t>
            </a:r>
            <a:endParaRPr lang="en-US" sz="40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797</TotalTime>
  <Words>231</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61</cp:revision>
  <dcterms:created xsi:type="dcterms:W3CDTF">2018-11-13T15:52:26Z</dcterms:created>
  <dcterms:modified xsi:type="dcterms:W3CDTF">2026-01-15T08:25:25Z</dcterms:modified>
</cp:coreProperties>
</file>