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297" r:id="rId7"/>
    <p:sldId id="278" r:id="rId8"/>
    <p:sldId id="282" r:id="rId9"/>
    <p:sldId id="283" r:id="rId10"/>
    <p:sldId id="298"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8B0919-C111-46EC-8BD9-87D9ACF302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11" name="TextBox 10">
            <a:extLst>
              <a:ext uri="{FF2B5EF4-FFF2-40B4-BE49-F238E27FC236}">
                <a16:creationId xmlns:a16="http://schemas.microsoft.com/office/drawing/2014/main" id="{FB0B30F0-DCDC-4F4B-880A-4FE36E384F13}"/>
              </a:ext>
            </a:extLst>
          </p:cNvPr>
          <p:cNvSpPr txBox="1"/>
          <p:nvPr/>
        </p:nvSpPr>
        <p:spPr>
          <a:xfrm>
            <a:off x="164538" y="3190550"/>
            <a:ext cx="897946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NGÀY VII TUẦN BÁT NHẬT GIÁNG SINH</a:t>
            </a:r>
            <a:endParaRPr lang="en-US" sz="2800" b="1" dirty="0">
              <a:solidFill>
                <a:srgbClr val="FFFF00"/>
              </a:solidFill>
            </a:endParaRPr>
          </a:p>
        </p:txBody>
      </p:sp>
      <p:pic>
        <p:nvPicPr>
          <p:cNvPr id="12" name="Picture 11">
            <a:extLst>
              <a:ext uri="{FF2B5EF4-FFF2-40B4-BE49-F238E27FC236}">
                <a16:creationId xmlns:a16="http://schemas.microsoft.com/office/drawing/2014/main" id="{E819092B-3084-4437-8CCE-E30631294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8B0919-C111-46EC-8BD9-87D9ACF302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11" name="TextBox 10">
            <a:extLst>
              <a:ext uri="{FF2B5EF4-FFF2-40B4-BE49-F238E27FC236}">
                <a16:creationId xmlns:a16="http://schemas.microsoft.com/office/drawing/2014/main" id="{FB0B30F0-DCDC-4F4B-880A-4FE36E384F13}"/>
              </a:ext>
            </a:extLst>
          </p:cNvPr>
          <p:cNvSpPr txBox="1"/>
          <p:nvPr/>
        </p:nvSpPr>
        <p:spPr>
          <a:xfrm>
            <a:off x="164538" y="3190550"/>
            <a:ext cx="897946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NGÀY VII TUẦN BÁT NHẬT GIÁNG SINH</a:t>
            </a:r>
            <a:endParaRPr lang="en-US" sz="2800" b="1" dirty="0">
              <a:solidFill>
                <a:srgbClr val="FFFF00"/>
              </a:solidFill>
            </a:endParaRPr>
          </a:p>
        </p:txBody>
      </p:sp>
      <p:pic>
        <p:nvPicPr>
          <p:cNvPr id="12" name="Picture 11">
            <a:extLst>
              <a:ext uri="{FF2B5EF4-FFF2-40B4-BE49-F238E27FC236}">
                <a16:creationId xmlns:a16="http://schemas.microsoft.com/office/drawing/2014/main" id="{E819092B-3084-4437-8CCE-E30631294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131121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1163635"/>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Roboto" panose="02000000000000000000" pitchFamily="2" charset="0"/>
              </a:rPr>
              <a:t>Một hài nhi đã sinh ra cho chúng ta, một người con đã được ban cho chúng ta, hài nhi sẽ tiếp nhận quyền bính trên vai và thiên hạ sẽ gọi tên Người là Cố Vấn Kỳ Diệu</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332638"/>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2908" y="770751"/>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Roboto" panose="02000000000000000000" pitchFamily="2" charset="0"/>
              </a:rPr>
              <a:t>“Các con được Ðấng Thánh xức dầu, và các con biết mọi sự”.</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Roboto" panose="02000000000000000000" pitchFamily="2" charset="0"/>
              </a:rPr>
              <a:t>1 Ga 2, 18-21</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457200" y="2128288"/>
            <a:ext cx="8468315"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Gioan Tông đồ.</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17140" y="3451727"/>
            <a:ext cx="3595404" cy="193896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Trời</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xanh</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hãy</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vui</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mừng</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và</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địa</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cầu</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hãy</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hân</a:t>
            </a:r>
            <a:r>
              <a:rPr lang="en-US" sz="4400" b="1" i="0" dirty="0">
                <a:solidFill>
                  <a:schemeClr val="bg1"/>
                </a:solidFill>
                <a:effectLst/>
                <a:latin typeface="Roboto" panose="02000000000000000000" pitchFamily="2" charset="0"/>
              </a:rPr>
              <a:t> </a:t>
            </a:r>
            <a:r>
              <a:rPr lang="en-US" sz="4400" b="1" i="0" dirty="0" err="1">
                <a:solidFill>
                  <a:schemeClr val="bg1"/>
                </a:solidFill>
                <a:effectLst/>
                <a:latin typeface="Roboto" panose="02000000000000000000" pitchFamily="2" charset="0"/>
              </a:rPr>
              <a:t>hoan</a:t>
            </a:r>
            <a:r>
              <a:rPr lang="en-US" sz="4400" b="1" i="0" dirty="0">
                <a:solidFill>
                  <a:schemeClr val="bg1"/>
                </a:solidFill>
                <a:effectLst/>
                <a:latin typeface="Roboto" panose="02000000000000000000" pitchFamily="2" charset="0"/>
              </a:rPr>
              <a:t> (c. 11a).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Roboto" panose="02000000000000000000" pitchFamily="2" charset="0"/>
              </a:rPr>
              <a:t>Tv 95, 1-2. 11-12. 13</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326419" y="0"/>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Roboto" panose="02000000000000000000" pitchFamily="2" charset="0"/>
              </a:rPr>
              <a:t>Dt 1, 2</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85720" y="630842"/>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Ngày</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thánh</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đã</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dọi</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ánh</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sáng</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trên</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chúng</a:t>
            </a:r>
            <a:r>
              <a:rPr lang="en-US" sz="4400" i="0" dirty="0">
                <a:solidFill>
                  <a:schemeClr val="bg1"/>
                </a:solidFill>
                <a:effectLst/>
                <a:latin typeface="Roboto" panose="02000000000000000000" pitchFamily="2" charset="0"/>
              </a:rPr>
              <a:t> ta. </a:t>
            </a:r>
            <a:r>
              <a:rPr lang="en-US" sz="4400" i="0" dirty="0" err="1">
                <a:solidFill>
                  <a:schemeClr val="bg1"/>
                </a:solidFill>
                <a:effectLst/>
                <a:latin typeface="Roboto" panose="02000000000000000000" pitchFamily="2" charset="0"/>
              </a:rPr>
              <a:t>Hỡi</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các</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dân</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hãy</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tới</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thờ</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lạy</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Chúa</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vì</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hôm</a:t>
            </a:r>
            <a:r>
              <a:rPr lang="en-US" sz="4400" i="0" dirty="0">
                <a:solidFill>
                  <a:schemeClr val="bg1"/>
                </a:solidFill>
                <a:effectLst/>
                <a:latin typeface="Roboto" panose="02000000000000000000" pitchFamily="2" charset="0"/>
              </a:rPr>
              <a:t> nay </a:t>
            </a:r>
            <a:r>
              <a:rPr lang="en-US" sz="4400" i="0" dirty="0" err="1">
                <a:solidFill>
                  <a:schemeClr val="bg1"/>
                </a:solidFill>
                <a:effectLst/>
                <a:latin typeface="Roboto" panose="02000000000000000000" pitchFamily="2" charset="0"/>
              </a:rPr>
              <a:t>ánh</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sáng</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chan</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hoà</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đã</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toả</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xuống</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trên</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địa</a:t>
            </a:r>
            <a:r>
              <a:rPr lang="en-US" sz="4400" i="0" dirty="0">
                <a:solidFill>
                  <a:schemeClr val="bg1"/>
                </a:solidFill>
                <a:effectLst/>
                <a:latin typeface="Roboto" panose="02000000000000000000" pitchFamily="2" charset="0"/>
              </a:rPr>
              <a:t> </a:t>
            </a:r>
            <a:r>
              <a:rPr lang="en-US" sz="4400" i="0" dirty="0" err="1">
                <a:solidFill>
                  <a:schemeClr val="bg1"/>
                </a:solidFill>
                <a:effectLst/>
                <a:latin typeface="Roboto" panose="02000000000000000000" pitchFamily="2" charset="0"/>
              </a:rPr>
              <a:t>cầu</a:t>
            </a:r>
            <a:r>
              <a:rPr lang="en-US" sz="4400" i="0" dirty="0">
                <a:solidFill>
                  <a:schemeClr val="bg1"/>
                </a:solidFill>
                <a:effectLst/>
                <a:latin typeface="Roboto" panose="02000000000000000000" pitchFamily="2"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8B0919-C111-46EC-8BD9-87D9ACF302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1" name="TextBox 10">
            <a:extLst>
              <a:ext uri="{FF2B5EF4-FFF2-40B4-BE49-F238E27FC236}">
                <a16:creationId xmlns:a16="http://schemas.microsoft.com/office/drawing/2014/main" id="{FB0B30F0-DCDC-4F4B-880A-4FE36E384F13}"/>
              </a:ext>
            </a:extLst>
          </p:cNvPr>
          <p:cNvSpPr txBox="1"/>
          <p:nvPr/>
        </p:nvSpPr>
        <p:spPr>
          <a:xfrm>
            <a:off x="2818726" y="2980157"/>
            <a:ext cx="5394690" cy="646331"/>
          </a:xfrm>
          <a:prstGeom prst="rect">
            <a:avLst/>
          </a:prstGeom>
          <a:noFill/>
        </p:spPr>
        <p:txBody>
          <a:bodyPr wrap="square">
            <a:spAutoFit/>
          </a:bodyPr>
          <a:lstStyle/>
          <a:p>
            <a:pPr algn="ctr"/>
            <a:r>
              <a:rPr lang="nb-NO" sz="3600" b="1" i="0" dirty="0">
                <a:solidFill>
                  <a:srgbClr val="FFFF00"/>
                </a:solidFill>
                <a:effectLst/>
                <a:latin typeface="Roboto" panose="02000000000000000000" pitchFamily="2" charset="0"/>
              </a:rPr>
              <a:t>Phúc Âm: Ga 1, 1-18</a:t>
            </a:r>
            <a:endParaRPr lang="en-US" sz="3600" b="1" dirty="0">
              <a:solidFill>
                <a:srgbClr val="FFFF00"/>
              </a:solidFill>
            </a:endParaRPr>
          </a:p>
        </p:txBody>
      </p:sp>
      <p:pic>
        <p:nvPicPr>
          <p:cNvPr id="12" name="Picture 11">
            <a:extLst>
              <a:ext uri="{FF2B5EF4-FFF2-40B4-BE49-F238E27FC236}">
                <a16:creationId xmlns:a16="http://schemas.microsoft.com/office/drawing/2014/main" id="{E819092B-3084-4437-8CCE-E30631294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4200046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75129" y="1229844"/>
            <a:ext cx="8731305" cy="2123658"/>
          </a:xfrm>
          <a:prstGeom prst="rect">
            <a:avLst/>
          </a:prstGeom>
          <a:noFill/>
        </p:spPr>
        <p:txBody>
          <a:bodyPr wrap="square">
            <a:spAutoFit/>
          </a:bodyPr>
          <a:lstStyle/>
          <a:p>
            <a:pPr algn="just"/>
            <a:r>
              <a:rPr lang="vi-VN" sz="4400" b="1" i="0" dirty="0">
                <a:solidFill>
                  <a:schemeClr val="bg1"/>
                </a:solidFill>
                <a:effectLst/>
                <a:latin typeface="Roboto" panose="02000000000000000000" pitchFamily="2" charset="0"/>
              </a:rPr>
              <a:t>Thiên Chúa đã sai Con Một Ngài đến trong thế gian, để nhờ Người mà chúng ta được sống.</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TotalTime>
  <Words>204</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59</cp:revision>
  <dcterms:created xsi:type="dcterms:W3CDTF">2018-11-13T15:52:26Z</dcterms:created>
  <dcterms:modified xsi:type="dcterms:W3CDTF">2025-12-21T04:01:51Z</dcterms:modified>
</cp:coreProperties>
</file>