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98" r:id="rId11"/>
    <p:sldId id="1046" r:id="rId12"/>
    <p:sldId id="346" r:id="rId13"/>
    <p:sldId id="445" r:id="rId14"/>
    <p:sldId id="1099"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642D"/>
    <a:srgbClr val="009A46"/>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6370" autoAdjust="0"/>
  </p:normalViewPr>
  <p:slideViewPr>
    <p:cSldViewPr>
      <p:cViewPr varScale="1">
        <p:scale>
          <a:sx n="72" d="100"/>
          <a:sy n="72" d="100"/>
        </p:scale>
        <p:origin x="348" y="68"/>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9/17/2025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6197232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27500357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9/17/2025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9/17/2025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9/17/2025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9/17/2025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43FDE497-5141-46E5-BCA0-B9DF146F90BA}"/>
              </a:ext>
            </a:extLst>
          </p:cNvPr>
          <p:cNvSpPr txBox="1"/>
          <p:nvPr/>
        </p:nvSpPr>
        <p:spPr>
          <a:xfrm>
            <a:off x="1706362" y="31813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BA TUẦN XXV THƯỜNG NIÊN C</a:t>
            </a:r>
            <a:endParaRPr lang="en-US" sz="2800" b="1" dirty="0">
              <a:solidFill>
                <a:srgbClr val="FFFF00"/>
              </a:solidFill>
            </a:endParaRPr>
          </a:p>
        </p:txBody>
      </p:sp>
      <p:pic>
        <p:nvPicPr>
          <p:cNvPr id="13" name="Content Placeholder 12">
            <a:extLst>
              <a:ext uri="{FF2B5EF4-FFF2-40B4-BE49-F238E27FC236}">
                <a16:creationId xmlns:a16="http://schemas.microsoft.com/office/drawing/2014/main" id="{C8E3DC90-CB66-44D4-80E7-1EBE98CDA7D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964" y="-12392"/>
            <a:ext cx="9160964" cy="5143500"/>
          </a:xfrm>
        </p:spPr>
      </p:pic>
      <p:pic>
        <p:nvPicPr>
          <p:cNvPr id="15" name="Picture 14">
            <a:extLst>
              <a:ext uri="{FF2B5EF4-FFF2-40B4-BE49-F238E27FC236}">
                <a16:creationId xmlns:a16="http://schemas.microsoft.com/office/drawing/2014/main" id="{1FD77794-5ECC-4944-BC78-36CEFBC159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9562" y="285750"/>
            <a:ext cx="1066800" cy="1066800"/>
          </a:xfrm>
          <a:prstGeom prst="rect">
            <a:avLst/>
          </a:prstGeom>
        </p:spPr>
      </p:pic>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43FDE497-5141-46E5-BCA0-B9DF146F90BA}"/>
              </a:ext>
            </a:extLst>
          </p:cNvPr>
          <p:cNvSpPr txBox="1"/>
          <p:nvPr/>
        </p:nvSpPr>
        <p:spPr>
          <a:xfrm>
            <a:off x="1706362" y="31813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BA TUẦN XXV THƯỜNG NIÊN C</a:t>
            </a:r>
            <a:endParaRPr lang="en-US" sz="2800" b="1" dirty="0">
              <a:solidFill>
                <a:srgbClr val="FFFF00"/>
              </a:solidFill>
            </a:endParaRPr>
          </a:p>
        </p:txBody>
      </p:sp>
      <p:pic>
        <p:nvPicPr>
          <p:cNvPr id="13" name="Content Placeholder 12">
            <a:extLst>
              <a:ext uri="{FF2B5EF4-FFF2-40B4-BE49-F238E27FC236}">
                <a16:creationId xmlns:a16="http://schemas.microsoft.com/office/drawing/2014/main" id="{C8E3DC90-CB66-44D4-80E7-1EBE98CDA7D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964" y="-12392"/>
            <a:ext cx="9160964" cy="5143500"/>
          </a:xfrm>
        </p:spPr>
      </p:pic>
      <p:pic>
        <p:nvPicPr>
          <p:cNvPr id="15" name="Picture 14">
            <a:extLst>
              <a:ext uri="{FF2B5EF4-FFF2-40B4-BE49-F238E27FC236}">
                <a16:creationId xmlns:a16="http://schemas.microsoft.com/office/drawing/2014/main" id="{1FD77794-5ECC-4944-BC78-36CEFBC159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9562" y="285750"/>
            <a:ext cx="1066800" cy="1066800"/>
          </a:xfrm>
          <a:prstGeom prst="rect">
            <a:avLst/>
          </a:prstGeom>
        </p:spPr>
      </p:pic>
    </p:spTree>
    <p:extLst>
      <p:ext uri="{BB962C8B-B14F-4D97-AF65-F5344CB8AC3E}">
        <p14:creationId xmlns:p14="http://schemas.microsoft.com/office/powerpoint/2010/main" val="37666316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1200150"/>
            <a:ext cx="8801100" cy="3276599"/>
          </a:xfrm>
        </p:spPr>
        <p:txBody>
          <a:bodyPr>
            <a:noAutofit/>
          </a:bodyPr>
          <a:lstStyle/>
          <a:p>
            <a:pPr algn="just"/>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phán</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phần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rỗi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dân</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Họ</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kêu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cầu</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trong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mọi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nỗi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gian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truân</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đã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nhậm</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họ</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họ</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đến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muôn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r>
              <a:rPr lang="en-US" b="1" i="0" dirty="0">
                <a:solidFill>
                  <a:schemeClr val="bg1"/>
                </a:solidFill>
                <a:effectLst/>
                <a:latin typeface="Arial" panose="020B0604020202020204" pitchFamily="34" charset="0"/>
              </a:rPr>
              <a:t>.</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86000" y="251252"/>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171537" y="13335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53434"/>
                </a:solidFill>
                <a:effectLst/>
                <a:latin typeface="Arial" panose="020B0604020202020204" pitchFamily="34" charset="0"/>
              </a:rPr>
              <a:t> </a:t>
            </a:r>
            <a:r>
              <a:rPr lang="en-US" sz="4000" b="0" i="0" dirty="0" err="1">
                <a:solidFill>
                  <a:schemeClr val="bg1"/>
                </a:solidFill>
                <a:effectLst/>
                <a:latin typeface="Arial" panose="020B0604020202020204" pitchFamily="34" charset="0"/>
              </a:rPr>
              <a:t>Esd</a:t>
            </a:r>
            <a:r>
              <a:rPr lang="en-US" sz="4000" b="0" i="0" dirty="0">
                <a:solidFill>
                  <a:schemeClr val="bg1"/>
                </a:solidFill>
                <a:effectLst/>
                <a:latin typeface="Arial" panose="020B0604020202020204" pitchFamily="34" charset="0"/>
              </a:rPr>
              <a:t> 9, 5-9</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2876550"/>
            <a:ext cx="4253397" cy="2399466"/>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17629" y="876932"/>
            <a:ext cx="8854834" cy="1323439"/>
          </a:xfrm>
          <a:prstGeom prst="rect">
            <a:avLst/>
          </a:prstGeom>
          <a:noFill/>
        </p:spPr>
        <p:txBody>
          <a:bodyPr wrap="square">
            <a:spAutoFit/>
          </a:bodyPr>
          <a:lstStyle/>
          <a:p>
            <a:pPr algn="just"/>
            <a:r>
              <a:rPr lang="vi-VN" sz="4000" b="1" i="1" dirty="0">
                <a:solidFill>
                  <a:schemeClr val="bg1"/>
                </a:solidFill>
                <a:effectLst/>
                <a:latin typeface="Arial" panose="020B0604020202020204" pitchFamily="34" charset="0"/>
              </a:rPr>
              <a:t>“Thiên Chúa không bỏ rơi chúng tôi trong cảnh nô lệ”.</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71537" y="2054424"/>
            <a:ext cx="5410200"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Esdra</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699202"/>
            <a:ext cx="85344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cao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muôn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r>
              <a:rPr lang="en-US" b="1" i="0" dirty="0">
                <a:solidFill>
                  <a:schemeClr val="bg1"/>
                </a:solidFill>
                <a:effectLst/>
                <a:latin typeface="Arial" panose="020B0604020202020204" pitchFamily="34" charset="0"/>
              </a:rPr>
              <a:t> (c. 1b).</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2095500" y="1200150"/>
            <a:ext cx="4953000" cy="646331"/>
          </a:xfrm>
          <a:prstGeom prst="rect">
            <a:avLst/>
          </a:prstGeom>
          <a:noFill/>
        </p:spPr>
        <p:txBody>
          <a:bodyPr wrap="square" rtlCol="0">
            <a:spAutoFit/>
          </a:bodyPr>
          <a:lstStyle/>
          <a:p>
            <a:r>
              <a:rPr lang="en-US" sz="3600" b="0" i="0" dirty="0">
                <a:solidFill>
                  <a:schemeClr val="bg1"/>
                </a:solidFill>
                <a:effectLst/>
                <a:latin typeface="Arial" panose="020B0604020202020204" pitchFamily="34" charset="0"/>
              </a:rPr>
              <a:t>Tb 13, 2. 3-4. 6. 7. 8.</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en-US"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 Ai giữ lời Chúa Kitô, thì quả thật tình yêu của Thiên Chúa đã tuyệt hảo nơi người ấy. –</a:t>
            </a:r>
            <a:r>
              <a:rPr lang="vi-VN"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12">
            <a:extLst>
              <a:ext uri="{FF2B5EF4-FFF2-40B4-BE49-F238E27FC236}">
                <a16:creationId xmlns:a16="http://schemas.microsoft.com/office/drawing/2014/main" id="{C8E3DC90-CB66-44D4-80E7-1EBE98CDA7D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60964" cy="5143500"/>
          </a:xfrm>
        </p:spPr>
      </p:pic>
      <p:pic>
        <p:nvPicPr>
          <p:cNvPr id="15" name="Picture 14">
            <a:extLst>
              <a:ext uri="{FF2B5EF4-FFF2-40B4-BE49-F238E27FC236}">
                <a16:creationId xmlns:a16="http://schemas.microsoft.com/office/drawing/2014/main" id="{1FD77794-5ECC-4944-BC78-36CEFBC159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9562" y="285750"/>
            <a:ext cx="1066800" cy="1066800"/>
          </a:xfrm>
          <a:prstGeom prst="rect">
            <a:avLst/>
          </a:prstGeom>
        </p:spPr>
      </p:pic>
      <p:sp>
        <p:nvSpPr>
          <p:cNvPr id="5" name="TextBox 4">
            <a:extLst>
              <a:ext uri="{FF2B5EF4-FFF2-40B4-BE49-F238E27FC236}">
                <a16:creationId xmlns:a16="http://schemas.microsoft.com/office/drawing/2014/main" id="{DFC8590E-ADD3-46FE-BC5F-7BBD83BAFFDC}"/>
              </a:ext>
            </a:extLst>
          </p:cNvPr>
          <p:cNvSpPr txBox="1"/>
          <p:nvPr/>
        </p:nvSpPr>
        <p:spPr>
          <a:xfrm>
            <a:off x="4419600" y="3257550"/>
            <a:ext cx="4008638" cy="1200329"/>
          </a:xfrm>
          <a:prstGeom prst="rect">
            <a:avLst/>
          </a:prstGeom>
          <a:noFill/>
        </p:spPr>
        <p:txBody>
          <a:bodyPr wrap="square">
            <a:spAutoFit/>
          </a:bodyPr>
          <a:lstStyle/>
          <a:p>
            <a:r>
              <a:rPr lang="en-US" sz="3600" b="1" i="0" dirty="0" err="1">
                <a:solidFill>
                  <a:srgbClr val="00518E"/>
                </a:solidFill>
                <a:effectLst/>
                <a:latin typeface="Arial" panose="020B0604020202020204" pitchFamily="34" charset="0"/>
              </a:rPr>
              <a:t>Phúc</a:t>
            </a:r>
            <a:r>
              <a:rPr lang="en-US" sz="3600" b="1" i="0" dirty="0">
                <a:solidFill>
                  <a:srgbClr val="00518E"/>
                </a:solidFill>
                <a:effectLst/>
                <a:latin typeface="Arial" panose="020B0604020202020204" pitchFamily="34" charset="0"/>
              </a:rPr>
              <a:t> </a:t>
            </a:r>
            <a:r>
              <a:rPr lang="en-US" sz="3600" b="1" i="0" dirty="0" err="1">
                <a:solidFill>
                  <a:srgbClr val="00518E"/>
                </a:solidFill>
                <a:effectLst/>
                <a:latin typeface="Arial" panose="020B0604020202020204" pitchFamily="34" charset="0"/>
              </a:rPr>
              <a:t>Âm</a:t>
            </a:r>
            <a:r>
              <a:rPr lang="en-US" sz="3600" b="1" i="0" dirty="0">
                <a:solidFill>
                  <a:srgbClr val="00518E"/>
                </a:solidFill>
                <a:effectLst/>
                <a:latin typeface="Arial" panose="020B0604020202020204" pitchFamily="34" charset="0"/>
              </a:rPr>
              <a:t>: Lc 9, 1-6</a:t>
            </a:r>
            <a:endParaRPr lang="en-US" sz="3600" b="1" dirty="0">
              <a:solidFill>
                <a:srgbClr val="00518E"/>
              </a:solidFill>
            </a:endParaRPr>
          </a:p>
        </p:txBody>
      </p:sp>
    </p:spTree>
    <p:extLst>
      <p:ext uri="{BB962C8B-B14F-4D97-AF65-F5344CB8AC3E}">
        <p14:creationId xmlns:p14="http://schemas.microsoft.com/office/powerpoint/2010/main" val="22552259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830997"/>
            <a:ext cx="8382000" cy="3619499"/>
          </a:xfrm>
        </p:spPr>
        <p:txBody>
          <a:bodyPr>
            <a:normAutofit fontScale="90000"/>
          </a:bodyPr>
          <a:lstStyle/>
          <a:p>
            <a:pPr algn="just"/>
            <a:r>
              <a:rPr lang="vi-VN" b="1" i="0" dirty="0">
                <a:solidFill>
                  <a:schemeClr val="bg1"/>
                </a:solidFill>
                <a:effectLst/>
                <a:latin typeface="Arial" panose="020B0604020202020204" pitchFamily="34" charset="0"/>
              </a:rPr>
              <a:t>Chúa đã ban bố các huấn lệnh, để chúng tôi được tuân giữ hết sức ân cần. Nguyện cho đường nẻo tôi vững chắc, để tuân giữ thánh chỉ của Chúa.</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667000" y="571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1558</TotalTime>
  <Words>196</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Chúa phán: Ta là phần rỗi của dân Ta. Họ đã kêu cầu Ta trong mọi nỗi gian truân. Ta đã nhậm lời họ, và Ta sẽ là Chúa của họ đến muôn đời.</vt:lpstr>
      <vt:lpstr>PowerPoint Presentation</vt:lpstr>
      <vt:lpstr>Ðáp:  Lạy Chúa, Chúa cao cả muôn đời (c. 1b).</vt:lpstr>
      <vt:lpstr>Alleluia, alleluia!  – Ai giữ lời Chúa Kitô, thì quả thật tình yêu của Thiên Chúa đã tuyệt hảo nơi người ấy. –   Alleluia.</vt:lpstr>
      <vt:lpstr>PowerPoint Presentation</vt:lpstr>
      <vt:lpstr>PowerPoint Presentation</vt:lpstr>
      <vt:lpstr>Chúa đã ban bố các huấn lệnh, để chúng tôi được tuân giữ hết sức ân cần. Nguyện cho đường nẻo tôi vững chắc, để tuân giữ thánh chỉ của Chúa.</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170</cp:revision>
  <dcterms:created xsi:type="dcterms:W3CDTF">2021-12-05T01:20:54Z</dcterms:created>
  <dcterms:modified xsi:type="dcterms:W3CDTF">2025-09-17T00:50:29Z</dcterms:modified>
</cp:coreProperties>
</file>